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331" r:id="rId2"/>
    <p:sldId id="352" r:id="rId3"/>
    <p:sldId id="353" r:id="rId4"/>
    <p:sldId id="344" r:id="rId5"/>
    <p:sldId id="347" r:id="rId6"/>
    <p:sldId id="345" r:id="rId7"/>
    <p:sldId id="346" r:id="rId8"/>
  </p:sldIdLst>
  <p:sldSz cx="9144000" cy="5143500" type="screen16x9"/>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620">
          <p15:clr>
            <a:srgbClr val="A4A3A4"/>
          </p15:clr>
        </p15:guide>
        <p15:guide id="2" pos="2878">
          <p15:clr>
            <a:srgbClr val="A4A3A4"/>
          </p15:clr>
        </p15:guide>
      </p15:sldGuideLst>
    </p:ext>
    <p:ext uri="{2D200454-40CA-4A62-9FC3-DE9A4176ACB9}">
      <p15:notesGuideLst xmlns:p15="http://schemas.microsoft.com/office/powerpoint/2012/main">
        <p15:guide id="1" orient="horz" pos="3224">
          <p15:clr>
            <a:srgbClr val="A4A3A4"/>
          </p15:clr>
        </p15:guide>
        <p15:guide id="2" pos="223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FF"/>
    <a:srgbClr val="FF0000"/>
    <a:srgbClr val="DE0000"/>
    <a:srgbClr val="66FF33"/>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42" autoAdjust="0"/>
    <p:restoredTop sz="94559" autoAdjust="0"/>
  </p:normalViewPr>
  <p:slideViewPr>
    <p:cSldViewPr snapToGrid="0">
      <p:cViewPr varScale="1">
        <p:scale>
          <a:sx n="145" d="100"/>
          <a:sy n="145" d="100"/>
        </p:scale>
        <p:origin x="1240" y="176"/>
      </p:cViewPr>
      <p:guideLst>
        <p:guide orient="horz" pos="1620"/>
        <p:guide pos="2878"/>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1" d="100"/>
          <a:sy n="51" d="100"/>
        </p:scale>
        <p:origin x="-2850" y="-96"/>
      </p:cViewPr>
      <p:guideLst>
        <p:guide orient="horz" pos="3224"/>
        <p:guide pos="223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F00B9D-C6D6-3C4C-AF7C-17A07EADC64D}" type="doc">
      <dgm:prSet loTypeId="urn:microsoft.com/office/officeart/2005/8/layout/funnel1" loCatId="" qsTypeId="urn:microsoft.com/office/officeart/2005/8/quickstyle/simple5" qsCatId="simple" csTypeId="urn:microsoft.com/office/officeart/2005/8/colors/colorful4" csCatId="colorful" phldr="1"/>
      <dgm:spPr/>
      <dgm:t>
        <a:bodyPr/>
        <a:lstStyle/>
        <a:p>
          <a:endParaRPr lang="en-US"/>
        </a:p>
      </dgm:t>
    </dgm:pt>
    <dgm:pt modelId="{29C0D9C9-7968-364B-AE80-2AE70F19B9D0}">
      <dgm:prSet phldrT="[Text]"/>
      <dgm:spPr>
        <a:xfrm>
          <a:off x="2593206" y="148140"/>
          <a:ext cx="658728" cy="658728"/>
        </a:xfrm>
        <a:prstGeom prst="ellipse">
          <a:avLst/>
        </a:prstGeom>
        <a:gradFill rotWithShape="0">
          <a:gsLst>
            <a:gs pos="0">
              <a:srgbClr val="FFC000">
                <a:hueOff val="9800891"/>
                <a:satOff val="-40777"/>
                <a:lumOff val="9608"/>
                <a:alphaOff val="0"/>
                <a:satMod val="103000"/>
                <a:lumMod val="102000"/>
                <a:tint val="94000"/>
              </a:srgbClr>
            </a:gs>
            <a:gs pos="50000">
              <a:srgbClr val="FFC000">
                <a:hueOff val="9800891"/>
                <a:satOff val="-40777"/>
                <a:lumOff val="9608"/>
                <a:alphaOff val="0"/>
                <a:satMod val="110000"/>
                <a:lumMod val="100000"/>
                <a:shade val="100000"/>
              </a:srgbClr>
            </a:gs>
            <a:gs pos="100000">
              <a:srgbClr val="FFC000">
                <a:hueOff val="9800891"/>
                <a:satOff val="-40777"/>
                <a:lumOff val="9608"/>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US" dirty="0">
              <a:solidFill>
                <a:sysClr val="window" lastClr="FFFFFF"/>
              </a:solidFill>
              <a:latin typeface="Calibri" panose="020F0502020204030204"/>
              <a:ea typeface="+mn-ea"/>
              <a:cs typeface="+mn-cs"/>
            </a:rPr>
            <a:t>RTL</a:t>
          </a:r>
        </a:p>
      </dgm:t>
    </dgm:pt>
    <dgm:pt modelId="{5BADB827-80D6-4841-B4F4-BFB3898B292C}" type="parTrans" cxnId="{CF103C89-AA9F-694C-8E32-7C9E108FCAF0}">
      <dgm:prSet/>
      <dgm:spPr/>
      <dgm:t>
        <a:bodyPr/>
        <a:lstStyle/>
        <a:p>
          <a:endParaRPr lang="en-US"/>
        </a:p>
      </dgm:t>
    </dgm:pt>
    <dgm:pt modelId="{1E38EB77-2943-C34D-8CE6-C43512F6A077}" type="sibTrans" cxnId="{CF103C89-AA9F-694C-8E32-7C9E108FCAF0}">
      <dgm:prSet/>
      <dgm:spPr/>
      <dgm:t>
        <a:bodyPr/>
        <a:lstStyle/>
        <a:p>
          <a:endParaRPr lang="en-US"/>
        </a:p>
      </dgm:t>
    </dgm:pt>
    <dgm:pt modelId="{98102C72-BB01-BB40-A889-9DA368FF2A8F}">
      <dgm:prSet phldrT="[Text]"/>
      <dgm:spPr>
        <a:xfrm>
          <a:off x="1919839" y="307406"/>
          <a:ext cx="658728" cy="658728"/>
        </a:xfrm>
        <a:prstGeom prst="ellipse">
          <a:avLst/>
        </a:prstGeom>
        <a:gradFill rotWithShape="0">
          <a:gsLst>
            <a:gs pos="0">
              <a:srgbClr val="FFC000">
                <a:hueOff val="4900445"/>
                <a:satOff val="-20388"/>
                <a:lumOff val="4804"/>
                <a:alphaOff val="0"/>
                <a:satMod val="103000"/>
                <a:lumMod val="102000"/>
                <a:tint val="94000"/>
              </a:srgbClr>
            </a:gs>
            <a:gs pos="50000">
              <a:srgbClr val="FFC000">
                <a:hueOff val="4900445"/>
                <a:satOff val="-20388"/>
                <a:lumOff val="4804"/>
                <a:alphaOff val="0"/>
                <a:satMod val="110000"/>
                <a:lumMod val="100000"/>
                <a:shade val="100000"/>
              </a:srgbClr>
            </a:gs>
            <a:gs pos="100000">
              <a:srgbClr val="FFC000">
                <a:hueOff val="4900445"/>
                <a:satOff val="-20388"/>
                <a:lumOff val="4804"/>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US" dirty="0">
              <a:solidFill>
                <a:schemeClr val="tx1"/>
              </a:solidFill>
              <a:latin typeface="Calibri" panose="020F0502020204030204"/>
              <a:ea typeface="+mn-ea"/>
              <a:cs typeface="+mn-cs"/>
            </a:rPr>
            <a:t>Library</a:t>
          </a:r>
        </a:p>
      </dgm:t>
    </dgm:pt>
    <dgm:pt modelId="{F85BCAA8-71D8-734D-A2BA-252A148889B6}" type="parTrans" cxnId="{3362B331-86FB-924B-8ECE-218A08E2D3E1}">
      <dgm:prSet/>
      <dgm:spPr/>
      <dgm:t>
        <a:bodyPr/>
        <a:lstStyle/>
        <a:p>
          <a:endParaRPr lang="en-US"/>
        </a:p>
      </dgm:t>
    </dgm:pt>
    <dgm:pt modelId="{6D9F450B-0E48-2148-A642-0CA0C39ABC15}" type="sibTrans" cxnId="{3362B331-86FB-924B-8ECE-218A08E2D3E1}">
      <dgm:prSet/>
      <dgm:spPr/>
      <dgm:t>
        <a:bodyPr/>
        <a:lstStyle/>
        <a:p>
          <a:endParaRPr lang="en-US"/>
        </a:p>
      </dgm:t>
    </dgm:pt>
    <dgm:pt modelId="{15FE6335-0090-2148-A324-E0E3A084E81B}">
      <dgm:prSet phldrT="[Text]"/>
      <dgm:spPr>
        <a:xfrm>
          <a:off x="2391196" y="801599"/>
          <a:ext cx="658728" cy="658728"/>
        </a:xfrm>
        <a:prstGeom prst="ellipse">
          <a:avLst/>
        </a:prstGeom>
        <a:gradFill rotWithShape="0">
          <a:gsLst>
            <a:gs pos="0">
              <a:srgbClr val="FFC000">
                <a:hueOff val="0"/>
                <a:satOff val="0"/>
                <a:lumOff val="0"/>
                <a:alphaOff val="0"/>
                <a:satMod val="103000"/>
                <a:lumMod val="102000"/>
                <a:tint val="94000"/>
              </a:srgbClr>
            </a:gs>
            <a:gs pos="50000">
              <a:srgbClr val="FFC000">
                <a:hueOff val="0"/>
                <a:satOff val="0"/>
                <a:lumOff val="0"/>
                <a:alphaOff val="0"/>
                <a:satMod val="110000"/>
                <a:lumMod val="100000"/>
                <a:shade val="100000"/>
              </a:srgbClr>
            </a:gs>
            <a:gs pos="100000">
              <a:srgbClr val="FFC000">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t>
        <a:bodyPr/>
        <a:lstStyle/>
        <a:p>
          <a:pPr>
            <a:buNone/>
          </a:pPr>
          <a:r>
            <a:rPr lang="en-US" dirty="0">
              <a:solidFill>
                <a:schemeClr val="tx1"/>
              </a:solidFill>
              <a:latin typeface="Calibri" panose="020F0502020204030204"/>
              <a:ea typeface="+mn-ea"/>
              <a:cs typeface="+mn-cs"/>
            </a:rPr>
            <a:t>Synth Setup</a:t>
          </a:r>
        </a:p>
      </dgm:t>
    </dgm:pt>
    <dgm:pt modelId="{9F267853-5791-C946-A200-29BB01FFD57B}" type="parTrans" cxnId="{52D221BF-50ED-684B-B729-B5AF050252D0}">
      <dgm:prSet/>
      <dgm:spPr/>
      <dgm:t>
        <a:bodyPr/>
        <a:lstStyle/>
        <a:p>
          <a:endParaRPr lang="en-US"/>
        </a:p>
      </dgm:t>
    </dgm:pt>
    <dgm:pt modelId="{5179B558-700E-9C40-83F8-CDC8C897E072}" type="sibTrans" cxnId="{52D221BF-50ED-684B-B729-B5AF050252D0}">
      <dgm:prSet/>
      <dgm:spPr/>
      <dgm:t>
        <a:bodyPr/>
        <a:lstStyle/>
        <a:p>
          <a:endParaRPr lang="en-US"/>
        </a:p>
      </dgm:t>
    </dgm:pt>
    <dgm:pt modelId="{F1C28713-0650-124A-A996-D07FAA8B8ADC}">
      <dgm:prSet phldrT="[Text]"/>
      <dgm:spPr>
        <a:xfrm>
          <a:off x="1773454" y="1888356"/>
          <a:ext cx="1756610" cy="439152"/>
        </a:xfrm>
        <a:prstGeom prst="rect">
          <a:avLst/>
        </a:prstGeom>
        <a:noFill/>
        <a:ln>
          <a:noFill/>
        </a:ln>
        <a:effectLst/>
      </dgm:spPr>
      <dgm:t>
        <a:bodyPr/>
        <a:lstStyle/>
        <a:p>
          <a:pPr>
            <a:buNone/>
          </a:pPr>
          <a:endParaRPr lang="en-US" dirty="0">
            <a:solidFill>
              <a:sysClr val="windowText" lastClr="000000">
                <a:hueOff val="0"/>
                <a:satOff val="0"/>
                <a:lumOff val="0"/>
                <a:alphaOff val="0"/>
              </a:sysClr>
            </a:solidFill>
            <a:latin typeface="Calibri" panose="020F0502020204030204"/>
            <a:ea typeface="+mn-ea"/>
            <a:cs typeface="+mn-cs"/>
          </a:endParaRPr>
        </a:p>
      </dgm:t>
    </dgm:pt>
    <dgm:pt modelId="{60BE21BE-B437-DF49-816F-D99C3C2825C1}" type="sibTrans" cxnId="{B03AC751-F454-5C4E-930B-BB7D734D382C}">
      <dgm:prSet/>
      <dgm:spPr/>
      <dgm:t>
        <a:bodyPr/>
        <a:lstStyle/>
        <a:p>
          <a:endParaRPr lang="en-US"/>
        </a:p>
      </dgm:t>
    </dgm:pt>
    <dgm:pt modelId="{16A4B95B-73C7-194C-85BE-AC817C7D921B}" type="parTrans" cxnId="{B03AC751-F454-5C4E-930B-BB7D734D382C}">
      <dgm:prSet/>
      <dgm:spPr/>
      <dgm:t>
        <a:bodyPr/>
        <a:lstStyle/>
        <a:p>
          <a:endParaRPr lang="en-US"/>
        </a:p>
      </dgm:t>
    </dgm:pt>
    <dgm:pt modelId="{3986B0CF-6136-B043-9853-630498B232CE}" type="pres">
      <dgm:prSet presAssocID="{EDF00B9D-C6D6-3C4C-AF7C-17A07EADC64D}" presName="Name0" presStyleCnt="0">
        <dgm:presLayoutVars>
          <dgm:chMax val="4"/>
          <dgm:resizeHandles val="exact"/>
        </dgm:presLayoutVars>
      </dgm:prSet>
      <dgm:spPr/>
    </dgm:pt>
    <dgm:pt modelId="{17E08AAF-381C-834F-94B9-BBA5286B1342}" type="pres">
      <dgm:prSet presAssocID="{EDF00B9D-C6D6-3C4C-AF7C-17A07EADC64D}" presName="ellipse" presStyleLbl="trBgShp" presStyleIdx="0" presStyleCnt="1"/>
      <dgm:spPr>
        <a:xfrm>
          <a:off x="1704654" y="95149"/>
          <a:ext cx="1888356" cy="655801"/>
        </a:xfrm>
        <a:prstGeom prst="ellipse">
          <a:avLst/>
        </a:prstGeom>
        <a:solidFill>
          <a:srgbClr val="FFC000">
            <a:tint val="50000"/>
            <a:alpha val="40000"/>
            <a:hueOff val="0"/>
            <a:satOff val="0"/>
            <a:lumOff val="0"/>
            <a:alphaOff val="0"/>
          </a:srgbClr>
        </a:solidFill>
        <a:ln>
          <a:noFill/>
        </a:ln>
        <a:effectLst/>
      </dgm:spPr>
    </dgm:pt>
    <dgm:pt modelId="{A2C363A0-76C8-5140-AE2A-8584AF1F2193}" type="pres">
      <dgm:prSet presAssocID="{EDF00B9D-C6D6-3C4C-AF7C-17A07EADC64D}" presName="arrow1" presStyleLbl="fgShp" presStyleIdx="0" presStyleCnt="1" custLinFactNeighborX="0"/>
      <dgm:spPr>
        <a:xfrm>
          <a:off x="2468779" y="1700984"/>
          <a:ext cx="365960" cy="234214"/>
        </a:xfrm>
        <a:prstGeom prst="downArrow">
          <a:avLst/>
        </a:prstGeom>
        <a:gradFill rotWithShape="0">
          <a:gsLst>
            <a:gs pos="0">
              <a:srgbClr val="FFC000">
                <a:tint val="40000"/>
                <a:hueOff val="0"/>
                <a:satOff val="0"/>
                <a:lumOff val="0"/>
                <a:alphaOff val="0"/>
                <a:satMod val="103000"/>
                <a:lumMod val="102000"/>
                <a:tint val="94000"/>
              </a:srgbClr>
            </a:gs>
            <a:gs pos="50000">
              <a:srgbClr val="FFC000">
                <a:tint val="40000"/>
                <a:hueOff val="0"/>
                <a:satOff val="0"/>
                <a:lumOff val="0"/>
                <a:alphaOff val="0"/>
                <a:satMod val="110000"/>
                <a:lumMod val="100000"/>
                <a:shade val="100000"/>
              </a:srgbClr>
            </a:gs>
            <a:gs pos="100000">
              <a:srgbClr val="FFC000">
                <a:tint val="40000"/>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dgm:spPr>
    </dgm:pt>
    <dgm:pt modelId="{0DFA5782-0E32-3648-8603-CC0369DB967B}" type="pres">
      <dgm:prSet presAssocID="{EDF00B9D-C6D6-3C4C-AF7C-17A07EADC64D}" presName="rectangle" presStyleLbl="revTx" presStyleIdx="0" presStyleCnt="1">
        <dgm:presLayoutVars>
          <dgm:bulletEnabled val="1"/>
        </dgm:presLayoutVars>
      </dgm:prSet>
      <dgm:spPr/>
    </dgm:pt>
    <dgm:pt modelId="{81E4C0EE-F126-F144-AD77-CEF3C7CD2C2A}" type="pres">
      <dgm:prSet presAssocID="{98102C72-BB01-BB40-A889-9DA368FF2A8F}" presName="item1" presStyleLbl="node1" presStyleIdx="0" presStyleCnt="3">
        <dgm:presLayoutVars>
          <dgm:bulletEnabled val="1"/>
        </dgm:presLayoutVars>
      </dgm:prSet>
      <dgm:spPr/>
    </dgm:pt>
    <dgm:pt modelId="{1C7B8937-1041-954B-86CA-19B52CA83F79}" type="pres">
      <dgm:prSet presAssocID="{15FE6335-0090-2148-A324-E0E3A084E81B}" presName="item2" presStyleLbl="node1" presStyleIdx="1" presStyleCnt="3">
        <dgm:presLayoutVars>
          <dgm:bulletEnabled val="1"/>
        </dgm:presLayoutVars>
      </dgm:prSet>
      <dgm:spPr/>
    </dgm:pt>
    <dgm:pt modelId="{58BEA663-1993-C34A-B623-08F293BC687E}" type="pres">
      <dgm:prSet presAssocID="{F1C28713-0650-124A-A996-D07FAA8B8ADC}" presName="item3" presStyleLbl="node1" presStyleIdx="2" presStyleCnt="3">
        <dgm:presLayoutVars>
          <dgm:bulletEnabled val="1"/>
        </dgm:presLayoutVars>
      </dgm:prSet>
      <dgm:spPr/>
    </dgm:pt>
    <dgm:pt modelId="{11CDCF89-1DE6-F844-A449-A29306B6C14B}" type="pres">
      <dgm:prSet presAssocID="{EDF00B9D-C6D6-3C4C-AF7C-17A07EADC64D}" presName="funnel" presStyleLbl="trAlignAcc1" presStyleIdx="0" presStyleCnt="1"/>
      <dgm:spPr>
        <a:xfrm>
          <a:off x="1627070" y="14638"/>
          <a:ext cx="2049378" cy="1639502"/>
        </a:xfrm>
        <a:prstGeom prst="funnel">
          <a:avLst/>
        </a:prstGeom>
        <a:solidFill>
          <a:sysClr val="window" lastClr="FFFFFF">
            <a:alpha val="40000"/>
            <a:hueOff val="0"/>
            <a:satOff val="0"/>
            <a:lumOff val="0"/>
            <a:alphaOff val="0"/>
          </a:sysClr>
        </a:solidFill>
        <a:ln w="6350" cap="flat" cmpd="sng" algn="ctr">
          <a:solidFill>
            <a:srgbClr val="FFC000">
              <a:hueOff val="0"/>
              <a:satOff val="0"/>
              <a:lumOff val="0"/>
              <a:alphaOff val="0"/>
            </a:srgbClr>
          </a:solidFill>
          <a:prstDash val="solid"/>
          <a:miter lim="800000"/>
        </a:ln>
        <a:effectLst/>
      </dgm:spPr>
    </dgm:pt>
  </dgm:ptLst>
  <dgm:cxnLst>
    <dgm:cxn modelId="{B3BA4E13-911B-B24D-BBA8-97E15C3B5CF8}" type="presOf" srcId="{98102C72-BB01-BB40-A889-9DA368FF2A8F}" destId="{1C7B8937-1041-954B-86CA-19B52CA83F79}" srcOrd="0" destOrd="0" presId="urn:microsoft.com/office/officeart/2005/8/layout/funnel1"/>
    <dgm:cxn modelId="{44F4CB27-E4F2-6A49-A18A-2944B552059A}" type="presOf" srcId="{EDF00B9D-C6D6-3C4C-AF7C-17A07EADC64D}" destId="{3986B0CF-6136-B043-9853-630498B232CE}" srcOrd="0" destOrd="0" presId="urn:microsoft.com/office/officeart/2005/8/layout/funnel1"/>
    <dgm:cxn modelId="{3362B331-86FB-924B-8ECE-218A08E2D3E1}" srcId="{EDF00B9D-C6D6-3C4C-AF7C-17A07EADC64D}" destId="{98102C72-BB01-BB40-A889-9DA368FF2A8F}" srcOrd="1" destOrd="0" parTransId="{F85BCAA8-71D8-734D-A2BA-252A148889B6}" sibTransId="{6D9F450B-0E48-2148-A642-0CA0C39ABC15}"/>
    <dgm:cxn modelId="{F8C8364F-E948-4F41-B90C-E7C04CE7CA5D}" type="presOf" srcId="{29C0D9C9-7968-364B-AE80-2AE70F19B9D0}" destId="{58BEA663-1993-C34A-B623-08F293BC687E}" srcOrd="0" destOrd="0" presId="urn:microsoft.com/office/officeart/2005/8/layout/funnel1"/>
    <dgm:cxn modelId="{B03AC751-F454-5C4E-930B-BB7D734D382C}" srcId="{EDF00B9D-C6D6-3C4C-AF7C-17A07EADC64D}" destId="{F1C28713-0650-124A-A996-D07FAA8B8ADC}" srcOrd="3" destOrd="0" parTransId="{16A4B95B-73C7-194C-85BE-AC817C7D921B}" sibTransId="{60BE21BE-B437-DF49-816F-D99C3C2825C1}"/>
    <dgm:cxn modelId="{5EA9A672-18F1-7340-A32F-611A12393BB9}" type="presOf" srcId="{F1C28713-0650-124A-A996-D07FAA8B8ADC}" destId="{0DFA5782-0E32-3648-8603-CC0369DB967B}" srcOrd="0" destOrd="0" presId="urn:microsoft.com/office/officeart/2005/8/layout/funnel1"/>
    <dgm:cxn modelId="{CF103C89-AA9F-694C-8E32-7C9E108FCAF0}" srcId="{EDF00B9D-C6D6-3C4C-AF7C-17A07EADC64D}" destId="{29C0D9C9-7968-364B-AE80-2AE70F19B9D0}" srcOrd="0" destOrd="0" parTransId="{5BADB827-80D6-4841-B4F4-BFB3898B292C}" sibTransId="{1E38EB77-2943-C34D-8CE6-C43512F6A077}"/>
    <dgm:cxn modelId="{52D221BF-50ED-684B-B729-B5AF050252D0}" srcId="{EDF00B9D-C6D6-3C4C-AF7C-17A07EADC64D}" destId="{15FE6335-0090-2148-A324-E0E3A084E81B}" srcOrd="2" destOrd="0" parTransId="{9F267853-5791-C946-A200-29BB01FFD57B}" sibTransId="{5179B558-700E-9C40-83F8-CDC8C897E072}"/>
    <dgm:cxn modelId="{F4BC18FA-05A3-A947-ABC1-5B7303D3C770}" type="presOf" srcId="{15FE6335-0090-2148-A324-E0E3A084E81B}" destId="{81E4C0EE-F126-F144-AD77-CEF3C7CD2C2A}" srcOrd="0" destOrd="0" presId="urn:microsoft.com/office/officeart/2005/8/layout/funnel1"/>
    <dgm:cxn modelId="{D699313C-A564-7447-81DF-0C52B73FDA11}" type="presParOf" srcId="{3986B0CF-6136-B043-9853-630498B232CE}" destId="{17E08AAF-381C-834F-94B9-BBA5286B1342}" srcOrd="0" destOrd="0" presId="urn:microsoft.com/office/officeart/2005/8/layout/funnel1"/>
    <dgm:cxn modelId="{A49CADE8-89B8-2D40-A551-5793E281DF15}" type="presParOf" srcId="{3986B0CF-6136-B043-9853-630498B232CE}" destId="{A2C363A0-76C8-5140-AE2A-8584AF1F2193}" srcOrd="1" destOrd="0" presId="urn:microsoft.com/office/officeart/2005/8/layout/funnel1"/>
    <dgm:cxn modelId="{08F9D9D6-85B8-CF4B-BD5F-A42FCF2F558B}" type="presParOf" srcId="{3986B0CF-6136-B043-9853-630498B232CE}" destId="{0DFA5782-0E32-3648-8603-CC0369DB967B}" srcOrd="2" destOrd="0" presId="urn:microsoft.com/office/officeart/2005/8/layout/funnel1"/>
    <dgm:cxn modelId="{3D47CA5A-9EEB-974D-8C1A-376967BC7D21}" type="presParOf" srcId="{3986B0CF-6136-B043-9853-630498B232CE}" destId="{81E4C0EE-F126-F144-AD77-CEF3C7CD2C2A}" srcOrd="3" destOrd="0" presId="urn:microsoft.com/office/officeart/2005/8/layout/funnel1"/>
    <dgm:cxn modelId="{FF435C45-9417-7D47-BD91-D979EE4907F4}" type="presParOf" srcId="{3986B0CF-6136-B043-9853-630498B232CE}" destId="{1C7B8937-1041-954B-86CA-19B52CA83F79}" srcOrd="4" destOrd="0" presId="urn:microsoft.com/office/officeart/2005/8/layout/funnel1"/>
    <dgm:cxn modelId="{E03F0384-087E-9A47-812A-B1F48E8C47AC}" type="presParOf" srcId="{3986B0CF-6136-B043-9853-630498B232CE}" destId="{58BEA663-1993-C34A-B623-08F293BC687E}" srcOrd="5" destOrd="0" presId="urn:microsoft.com/office/officeart/2005/8/layout/funnel1"/>
    <dgm:cxn modelId="{D1CC11E8-AEB2-8349-9FF1-B56FEEEED5EC}" type="presParOf" srcId="{3986B0CF-6136-B043-9853-630498B232CE}" destId="{11CDCF89-1DE6-F844-A449-A29306B6C14B}"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E08AAF-381C-834F-94B9-BBA5286B1342}">
      <dsp:nvSpPr>
        <dsp:cNvPr id="0" name=""/>
        <dsp:cNvSpPr/>
      </dsp:nvSpPr>
      <dsp:spPr>
        <a:xfrm>
          <a:off x="919993" y="48645"/>
          <a:ext cx="965436" cy="335283"/>
        </a:xfrm>
        <a:prstGeom prst="ellipse">
          <a:avLst/>
        </a:prstGeom>
        <a:solidFill>
          <a:srgbClr val="FFC000">
            <a:tint val="50000"/>
            <a:alpha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A2C363A0-76C8-5140-AE2A-8584AF1F2193}">
      <dsp:nvSpPr>
        <dsp:cNvPr id="0" name=""/>
        <dsp:cNvSpPr/>
      </dsp:nvSpPr>
      <dsp:spPr>
        <a:xfrm>
          <a:off x="1310658" y="869640"/>
          <a:ext cx="187100" cy="119744"/>
        </a:xfrm>
        <a:prstGeom prst="downArrow">
          <a:avLst/>
        </a:prstGeom>
        <a:gradFill rotWithShape="0">
          <a:gsLst>
            <a:gs pos="0">
              <a:srgbClr val="FFC000">
                <a:tint val="40000"/>
                <a:hueOff val="0"/>
                <a:satOff val="0"/>
                <a:lumOff val="0"/>
                <a:alphaOff val="0"/>
                <a:satMod val="103000"/>
                <a:lumMod val="102000"/>
                <a:tint val="94000"/>
              </a:srgbClr>
            </a:gs>
            <a:gs pos="50000">
              <a:srgbClr val="FFC000">
                <a:tint val="40000"/>
                <a:hueOff val="0"/>
                <a:satOff val="0"/>
                <a:lumOff val="0"/>
                <a:alphaOff val="0"/>
                <a:satMod val="110000"/>
                <a:lumMod val="100000"/>
                <a:shade val="100000"/>
              </a:srgbClr>
            </a:gs>
            <a:gs pos="100000">
              <a:srgbClr val="FFC000">
                <a:tint val="40000"/>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0DFA5782-0E32-3648-8603-CC0369DB967B}">
      <dsp:nvSpPr>
        <dsp:cNvPr id="0" name=""/>
        <dsp:cNvSpPr/>
      </dsp:nvSpPr>
      <dsp:spPr>
        <a:xfrm>
          <a:off x="955168" y="965436"/>
          <a:ext cx="898080" cy="224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784" tIns="49784" rIns="49784" bIns="49784" numCol="1" spcCol="1270" anchor="ctr" anchorCtr="0">
          <a:noAutofit/>
        </a:bodyPr>
        <a:lstStyle/>
        <a:p>
          <a:pPr marL="0" lvl="0" indent="0" algn="ctr" defTabSz="311150">
            <a:lnSpc>
              <a:spcPct val="90000"/>
            </a:lnSpc>
            <a:spcBef>
              <a:spcPct val="0"/>
            </a:spcBef>
            <a:spcAft>
              <a:spcPct val="35000"/>
            </a:spcAft>
            <a:buNone/>
          </a:pPr>
          <a:endParaRPr lang="en-US" sz="700" kern="1200" dirty="0">
            <a:solidFill>
              <a:sysClr val="windowText" lastClr="000000">
                <a:hueOff val="0"/>
                <a:satOff val="0"/>
                <a:lumOff val="0"/>
                <a:alphaOff val="0"/>
              </a:sysClr>
            </a:solidFill>
            <a:latin typeface="Calibri" panose="020F0502020204030204"/>
            <a:ea typeface="+mn-ea"/>
            <a:cs typeface="+mn-cs"/>
          </a:endParaRPr>
        </a:p>
      </dsp:txBody>
      <dsp:txXfrm>
        <a:off x="955168" y="965436"/>
        <a:ext cx="898080" cy="224520"/>
      </dsp:txXfrm>
    </dsp:sp>
    <dsp:sp modelId="{81E4C0EE-F126-F144-AD77-CEF3C7CD2C2A}">
      <dsp:nvSpPr>
        <dsp:cNvPr id="0" name=""/>
        <dsp:cNvSpPr/>
      </dsp:nvSpPr>
      <dsp:spPr>
        <a:xfrm>
          <a:off x="1270993" y="409823"/>
          <a:ext cx="336780" cy="336780"/>
        </a:xfrm>
        <a:prstGeom prst="ellipse">
          <a:avLst/>
        </a:prstGeom>
        <a:gradFill rotWithShape="0">
          <a:gsLst>
            <a:gs pos="0">
              <a:srgbClr val="FFC000">
                <a:hueOff val="0"/>
                <a:satOff val="0"/>
                <a:lumOff val="0"/>
                <a:alphaOff val="0"/>
                <a:satMod val="103000"/>
                <a:lumMod val="102000"/>
                <a:tint val="94000"/>
              </a:srgbClr>
            </a:gs>
            <a:gs pos="50000">
              <a:srgbClr val="FFC000">
                <a:hueOff val="0"/>
                <a:satOff val="0"/>
                <a:lumOff val="0"/>
                <a:alphaOff val="0"/>
                <a:satMod val="110000"/>
                <a:lumMod val="100000"/>
                <a:shade val="100000"/>
              </a:srgbClr>
            </a:gs>
            <a:gs pos="100000">
              <a:srgbClr val="FFC000">
                <a:hueOff val="0"/>
                <a:satOff val="0"/>
                <a:lumOff val="0"/>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latin typeface="Calibri" panose="020F0502020204030204"/>
              <a:ea typeface="+mn-ea"/>
              <a:cs typeface="+mn-cs"/>
            </a:rPr>
            <a:t>Synth Setup</a:t>
          </a:r>
        </a:p>
      </dsp:txBody>
      <dsp:txXfrm>
        <a:off x="1320313" y="459143"/>
        <a:ext cx="238140" cy="238140"/>
      </dsp:txXfrm>
    </dsp:sp>
    <dsp:sp modelId="{1C7B8937-1041-954B-86CA-19B52CA83F79}">
      <dsp:nvSpPr>
        <dsp:cNvPr id="0" name=""/>
        <dsp:cNvSpPr/>
      </dsp:nvSpPr>
      <dsp:spPr>
        <a:xfrm>
          <a:off x="1030008" y="157163"/>
          <a:ext cx="336780" cy="336780"/>
        </a:xfrm>
        <a:prstGeom prst="ellipse">
          <a:avLst/>
        </a:prstGeom>
        <a:gradFill rotWithShape="0">
          <a:gsLst>
            <a:gs pos="0">
              <a:srgbClr val="FFC000">
                <a:hueOff val="4900445"/>
                <a:satOff val="-20388"/>
                <a:lumOff val="4804"/>
                <a:alphaOff val="0"/>
                <a:satMod val="103000"/>
                <a:lumMod val="102000"/>
                <a:tint val="94000"/>
              </a:srgbClr>
            </a:gs>
            <a:gs pos="50000">
              <a:srgbClr val="FFC000">
                <a:hueOff val="4900445"/>
                <a:satOff val="-20388"/>
                <a:lumOff val="4804"/>
                <a:alphaOff val="0"/>
                <a:satMod val="110000"/>
                <a:lumMod val="100000"/>
                <a:shade val="100000"/>
              </a:srgbClr>
            </a:gs>
            <a:gs pos="100000">
              <a:srgbClr val="FFC000">
                <a:hueOff val="4900445"/>
                <a:satOff val="-20388"/>
                <a:lumOff val="4804"/>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US" sz="600" kern="1200" dirty="0">
              <a:solidFill>
                <a:schemeClr val="tx1"/>
              </a:solidFill>
              <a:latin typeface="Calibri" panose="020F0502020204030204"/>
              <a:ea typeface="+mn-ea"/>
              <a:cs typeface="+mn-cs"/>
            </a:rPr>
            <a:t>Library</a:t>
          </a:r>
        </a:p>
      </dsp:txBody>
      <dsp:txXfrm>
        <a:off x="1079328" y="206483"/>
        <a:ext cx="238140" cy="238140"/>
      </dsp:txXfrm>
    </dsp:sp>
    <dsp:sp modelId="{58BEA663-1993-C34A-B623-08F293BC687E}">
      <dsp:nvSpPr>
        <dsp:cNvPr id="0" name=""/>
        <dsp:cNvSpPr/>
      </dsp:nvSpPr>
      <dsp:spPr>
        <a:xfrm>
          <a:off x="1374272" y="75738"/>
          <a:ext cx="336780" cy="336780"/>
        </a:xfrm>
        <a:prstGeom prst="ellipse">
          <a:avLst/>
        </a:prstGeom>
        <a:gradFill rotWithShape="0">
          <a:gsLst>
            <a:gs pos="0">
              <a:srgbClr val="FFC000">
                <a:hueOff val="9800891"/>
                <a:satOff val="-40777"/>
                <a:lumOff val="9608"/>
                <a:alphaOff val="0"/>
                <a:satMod val="103000"/>
                <a:lumMod val="102000"/>
                <a:tint val="94000"/>
              </a:srgbClr>
            </a:gs>
            <a:gs pos="50000">
              <a:srgbClr val="FFC000">
                <a:hueOff val="9800891"/>
                <a:satOff val="-40777"/>
                <a:lumOff val="9608"/>
                <a:alphaOff val="0"/>
                <a:satMod val="110000"/>
                <a:lumMod val="100000"/>
                <a:shade val="100000"/>
              </a:srgbClr>
            </a:gs>
            <a:gs pos="100000">
              <a:srgbClr val="FFC000">
                <a:hueOff val="9800891"/>
                <a:satOff val="-40777"/>
                <a:lumOff val="9608"/>
                <a:alphaOff val="0"/>
                <a:lumMod val="99000"/>
                <a:satMod val="120000"/>
                <a:shade val="78000"/>
              </a:srgb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US" sz="600" kern="1200" dirty="0">
              <a:solidFill>
                <a:sysClr val="window" lastClr="FFFFFF"/>
              </a:solidFill>
              <a:latin typeface="Calibri" panose="020F0502020204030204"/>
              <a:ea typeface="+mn-ea"/>
              <a:cs typeface="+mn-cs"/>
            </a:rPr>
            <a:t>RTL</a:t>
          </a:r>
        </a:p>
      </dsp:txBody>
      <dsp:txXfrm>
        <a:off x="1423592" y="125058"/>
        <a:ext cx="238140" cy="238140"/>
      </dsp:txXfrm>
    </dsp:sp>
    <dsp:sp modelId="{11CDCF89-1DE6-F844-A449-A29306B6C14B}">
      <dsp:nvSpPr>
        <dsp:cNvPr id="0" name=""/>
        <dsp:cNvSpPr/>
      </dsp:nvSpPr>
      <dsp:spPr>
        <a:xfrm>
          <a:off x="880328" y="7483"/>
          <a:ext cx="1047760" cy="838208"/>
        </a:xfrm>
        <a:prstGeom prst="funnel">
          <a:avLst/>
        </a:prstGeom>
        <a:solidFill>
          <a:sysClr val="window" lastClr="FFFFFF">
            <a:alpha val="40000"/>
            <a:hueOff val="0"/>
            <a:satOff val="0"/>
            <a:lumOff val="0"/>
            <a:alphaOff val="0"/>
          </a:sysClr>
        </a:solidFill>
        <a:ln w="6350" cap="flat" cmpd="sng" algn="ctr">
          <a:solidFill>
            <a:srgbClr val="FFC000">
              <a:hueOff val="0"/>
              <a:satOff val="0"/>
              <a:lumOff val="0"/>
              <a:alphaOff val="0"/>
            </a:srgb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75984" cy="511026"/>
          </a:xfrm>
          <a:prstGeom prst="rect">
            <a:avLst/>
          </a:prstGeom>
          <a:noFill/>
          <a:ln w="9525">
            <a:noFill/>
            <a:miter lim="800000"/>
            <a:headEnd/>
            <a:tailEnd/>
          </a:ln>
          <a:effectLst/>
        </p:spPr>
        <p:txBody>
          <a:bodyPr vert="horz" wrap="square" lIns="98106" tIns="49053" rIns="98106" bIns="49053" numCol="1" anchor="t" anchorCtr="0" compatLnSpc="1">
            <a:prstTxWarp prst="textNoShape">
              <a:avLst/>
            </a:prstTxWarp>
          </a:bodyPr>
          <a:lstStyle>
            <a:lvl1pPr>
              <a:defRPr sz="1300">
                <a:cs typeface="+mn-cs"/>
              </a:defRPr>
            </a:lvl1pPr>
          </a:lstStyle>
          <a:p>
            <a:pPr>
              <a:defRPr/>
            </a:pPr>
            <a:endParaRPr lang="en-US"/>
          </a:p>
        </p:txBody>
      </p:sp>
      <p:sp>
        <p:nvSpPr>
          <p:cNvPr id="122883" name="Rectangle 3"/>
          <p:cNvSpPr>
            <a:spLocks noGrp="1" noChangeArrowheads="1"/>
          </p:cNvSpPr>
          <p:nvPr>
            <p:ph type="dt" sz="quarter" idx="1"/>
          </p:nvPr>
        </p:nvSpPr>
        <p:spPr bwMode="auto">
          <a:xfrm>
            <a:off x="4021692" y="0"/>
            <a:ext cx="3075983" cy="511026"/>
          </a:xfrm>
          <a:prstGeom prst="rect">
            <a:avLst/>
          </a:prstGeom>
          <a:noFill/>
          <a:ln w="9525">
            <a:noFill/>
            <a:miter lim="800000"/>
            <a:headEnd/>
            <a:tailEnd/>
          </a:ln>
          <a:effectLst/>
        </p:spPr>
        <p:txBody>
          <a:bodyPr vert="horz" wrap="square" lIns="98106" tIns="49053" rIns="98106" bIns="49053" numCol="1" anchor="t" anchorCtr="0" compatLnSpc="1">
            <a:prstTxWarp prst="textNoShape">
              <a:avLst/>
            </a:prstTxWarp>
          </a:bodyPr>
          <a:lstStyle>
            <a:lvl1pPr algn="r">
              <a:defRPr sz="1300">
                <a:cs typeface="+mn-cs"/>
              </a:defRPr>
            </a:lvl1pPr>
          </a:lstStyle>
          <a:p>
            <a:pPr>
              <a:defRPr/>
            </a:pPr>
            <a:endParaRPr lang="en-US"/>
          </a:p>
        </p:txBody>
      </p:sp>
      <p:sp>
        <p:nvSpPr>
          <p:cNvPr id="122884" name="Rectangle 4"/>
          <p:cNvSpPr>
            <a:spLocks noGrp="1" noChangeArrowheads="1"/>
          </p:cNvSpPr>
          <p:nvPr>
            <p:ph type="ftr" sz="quarter" idx="2"/>
          </p:nvPr>
        </p:nvSpPr>
        <p:spPr bwMode="auto">
          <a:xfrm>
            <a:off x="0" y="9721826"/>
            <a:ext cx="3075984" cy="511026"/>
          </a:xfrm>
          <a:prstGeom prst="rect">
            <a:avLst/>
          </a:prstGeom>
          <a:noFill/>
          <a:ln w="9525">
            <a:noFill/>
            <a:miter lim="800000"/>
            <a:headEnd/>
            <a:tailEnd/>
          </a:ln>
          <a:effectLst/>
        </p:spPr>
        <p:txBody>
          <a:bodyPr vert="horz" wrap="square" lIns="98106" tIns="49053" rIns="98106" bIns="49053" numCol="1" anchor="b" anchorCtr="0" compatLnSpc="1">
            <a:prstTxWarp prst="textNoShape">
              <a:avLst/>
            </a:prstTxWarp>
          </a:bodyPr>
          <a:lstStyle>
            <a:lvl1pPr>
              <a:defRPr sz="1300">
                <a:cs typeface="+mn-cs"/>
              </a:defRPr>
            </a:lvl1pPr>
          </a:lstStyle>
          <a:p>
            <a:pPr>
              <a:defRPr/>
            </a:pPr>
            <a:endParaRPr lang="en-US"/>
          </a:p>
        </p:txBody>
      </p:sp>
      <p:sp>
        <p:nvSpPr>
          <p:cNvPr id="122885" name="Rectangle 5"/>
          <p:cNvSpPr>
            <a:spLocks noGrp="1" noChangeArrowheads="1"/>
          </p:cNvSpPr>
          <p:nvPr>
            <p:ph type="sldNum" sz="quarter" idx="3"/>
          </p:nvPr>
        </p:nvSpPr>
        <p:spPr bwMode="auto">
          <a:xfrm>
            <a:off x="4021692" y="9721826"/>
            <a:ext cx="3075983" cy="511026"/>
          </a:xfrm>
          <a:prstGeom prst="rect">
            <a:avLst/>
          </a:prstGeom>
          <a:noFill/>
          <a:ln w="9525">
            <a:noFill/>
            <a:miter lim="800000"/>
            <a:headEnd/>
            <a:tailEnd/>
          </a:ln>
          <a:effectLst/>
        </p:spPr>
        <p:txBody>
          <a:bodyPr vert="horz" wrap="square" lIns="98106" tIns="49053" rIns="98106" bIns="49053" numCol="1" anchor="b" anchorCtr="0" compatLnSpc="1">
            <a:prstTxWarp prst="textNoShape">
              <a:avLst/>
            </a:prstTxWarp>
          </a:bodyPr>
          <a:lstStyle>
            <a:lvl1pPr algn="r">
              <a:defRPr sz="1300">
                <a:cs typeface="+mn-cs"/>
              </a:defRPr>
            </a:lvl1pPr>
          </a:lstStyle>
          <a:p>
            <a:pPr>
              <a:defRPr/>
            </a:pPr>
            <a:fld id="{86D5F877-CB1D-4D25-B17D-86C2D13F7E43}" type="slidenum">
              <a:rPr lang="en-US"/>
              <a:pPr>
                <a:defRPr/>
              </a:pPr>
              <a:t>‹#›</a:t>
            </a:fld>
            <a:endParaRPr lang="en-US"/>
          </a:p>
        </p:txBody>
      </p:sp>
    </p:spTree>
    <p:extLst>
      <p:ext uri="{BB962C8B-B14F-4D97-AF65-F5344CB8AC3E}">
        <p14:creationId xmlns:p14="http://schemas.microsoft.com/office/powerpoint/2010/main" val="2038571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75984" cy="511026"/>
          </a:xfrm>
          <a:prstGeom prst="rect">
            <a:avLst/>
          </a:prstGeom>
          <a:noFill/>
          <a:ln w="9525">
            <a:noFill/>
            <a:miter lim="800000"/>
            <a:headEnd/>
            <a:tailEnd/>
          </a:ln>
          <a:effectLst/>
        </p:spPr>
        <p:txBody>
          <a:bodyPr vert="horz" wrap="square" lIns="98106" tIns="49053" rIns="98106" bIns="49053" numCol="1" anchor="t" anchorCtr="0" compatLnSpc="1">
            <a:prstTxWarp prst="textNoShape">
              <a:avLst/>
            </a:prstTxWarp>
          </a:bodyPr>
          <a:lstStyle>
            <a:lvl1pPr>
              <a:defRPr sz="1300">
                <a:cs typeface="+mn-cs"/>
              </a:defRPr>
            </a:lvl1pPr>
          </a:lstStyle>
          <a:p>
            <a:pPr>
              <a:defRPr/>
            </a:pPr>
            <a:endParaRPr lang="en-US"/>
          </a:p>
        </p:txBody>
      </p:sp>
      <p:sp>
        <p:nvSpPr>
          <p:cNvPr id="121859" name="Rectangle 3"/>
          <p:cNvSpPr>
            <a:spLocks noGrp="1" noChangeArrowheads="1"/>
          </p:cNvSpPr>
          <p:nvPr>
            <p:ph type="dt" idx="1"/>
          </p:nvPr>
        </p:nvSpPr>
        <p:spPr bwMode="auto">
          <a:xfrm>
            <a:off x="4021692" y="0"/>
            <a:ext cx="3075983" cy="511026"/>
          </a:xfrm>
          <a:prstGeom prst="rect">
            <a:avLst/>
          </a:prstGeom>
          <a:noFill/>
          <a:ln w="9525">
            <a:noFill/>
            <a:miter lim="800000"/>
            <a:headEnd/>
            <a:tailEnd/>
          </a:ln>
          <a:effectLst/>
        </p:spPr>
        <p:txBody>
          <a:bodyPr vert="horz" wrap="square" lIns="98106" tIns="49053" rIns="98106" bIns="49053" numCol="1" anchor="t" anchorCtr="0" compatLnSpc="1">
            <a:prstTxWarp prst="textNoShape">
              <a:avLst/>
            </a:prstTxWarp>
          </a:bodyPr>
          <a:lstStyle>
            <a:lvl1pPr algn="r">
              <a:defRPr sz="1300">
                <a:cs typeface="+mn-cs"/>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38113" y="768350"/>
            <a:ext cx="6823075" cy="3838575"/>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710093" y="4861795"/>
            <a:ext cx="5679114" cy="4604518"/>
          </a:xfrm>
          <a:prstGeom prst="rect">
            <a:avLst/>
          </a:prstGeom>
          <a:noFill/>
          <a:ln w="9525">
            <a:noFill/>
            <a:miter lim="800000"/>
            <a:headEnd/>
            <a:tailEnd/>
          </a:ln>
          <a:effectLst/>
        </p:spPr>
        <p:txBody>
          <a:bodyPr vert="horz" wrap="square" lIns="98106" tIns="49053" rIns="98106" bIns="490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1862" name="Rectangle 6"/>
          <p:cNvSpPr>
            <a:spLocks noGrp="1" noChangeArrowheads="1"/>
          </p:cNvSpPr>
          <p:nvPr>
            <p:ph type="ftr" sz="quarter" idx="4"/>
          </p:nvPr>
        </p:nvSpPr>
        <p:spPr bwMode="auto">
          <a:xfrm>
            <a:off x="0" y="9721826"/>
            <a:ext cx="3075984" cy="511026"/>
          </a:xfrm>
          <a:prstGeom prst="rect">
            <a:avLst/>
          </a:prstGeom>
          <a:noFill/>
          <a:ln w="9525">
            <a:noFill/>
            <a:miter lim="800000"/>
            <a:headEnd/>
            <a:tailEnd/>
          </a:ln>
          <a:effectLst/>
        </p:spPr>
        <p:txBody>
          <a:bodyPr vert="horz" wrap="square" lIns="98106" tIns="49053" rIns="98106" bIns="49053" numCol="1" anchor="b" anchorCtr="0" compatLnSpc="1">
            <a:prstTxWarp prst="textNoShape">
              <a:avLst/>
            </a:prstTxWarp>
          </a:bodyPr>
          <a:lstStyle>
            <a:lvl1pPr>
              <a:defRPr sz="1300">
                <a:cs typeface="+mn-cs"/>
              </a:defRPr>
            </a:lvl1pPr>
          </a:lstStyle>
          <a:p>
            <a:pPr>
              <a:defRPr/>
            </a:pPr>
            <a:endParaRPr lang="en-US"/>
          </a:p>
        </p:txBody>
      </p:sp>
      <p:sp>
        <p:nvSpPr>
          <p:cNvPr id="121863" name="Rectangle 7"/>
          <p:cNvSpPr>
            <a:spLocks noGrp="1" noChangeArrowheads="1"/>
          </p:cNvSpPr>
          <p:nvPr>
            <p:ph type="sldNum" sz="quarter" idx="5"/>
          </p:nvPr>
        </p:nvSpPr>
        <p:spPr bwMode="auto">
          <a:xfrm>
            <a:off x="4021692" y="9721826"/>
            <a:ext cx="3075983" cy="511026"/>
          </a:xfrm>
          <a:prstGeom prst="rect">
            <a:avLst/>
          </a:prstGeom>
          <a:noFill/>
          <a:ln w="9525">
            <a:noFill/>
            <a:miter lim="800000"/>
            <a:headEnd/>
            <a:tailEnd/>
          </a:ln>
          <a:effectLst/>
        </p:spPr>
        <p:txBody>
          <a:bodyPr vert="horz" wrap="square" lIns="98106" tIns="49053" rIns="98106" bIns="49053" numCol="1" anchor="b" anchorCtr="0" compatLnSpc="1">
            <a:prstTxWarp prst="textNoShape">
              <a:avLst/>
            </a:prstTxWarp>
          </a:bodyPr>
          <a:lstStyle>
            <a:lvl1pPr algn="r">
              <a:defRPr sz="1300">
                <a:cs typeface="+mn-cs"/>
              </a:defRPr>
            </a:lvl1pPr>
          </a:lstStyle>
          <a:p>
            <a:pPr>
              <a:defRPr/>
            </a:pPr>
            <a:fld id="{E26DF1D5-77F9-49D6-83F4-4D50DDF536F8}" type="slidenum">
              <a:rPr lang="en-US"/>
              <a:pPr>
                <a:defRPr/>
              </a:pPr>
              <a:t>‹#›</a:t>
            </a:fld>
            <a:endParaRPr lang="en-US"/>
          </a:p>
        </p:txBody>
      </p:sp>
    </p:spTree>
    <p:extLst>
      <p:ext uri="{BB962C8B-B14F-4D97-AF65-F5344CB8AC3E}">
        <p14:creationId xmlns:p14="http://schemas.microsoft.com/office/powerpoint/2010/main" val="4867481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26DF1D5-77F9-49D6-83F4-4D50DDF536F8}" type="slidenum">
              <a:rPr lang="en-US" smtClean="0"/>
              <a:pPr>
                <a:defRPr/>
              </a:pPr>
              <a:t>6</a:t>
            </a:fld>
            <a:endParaRPr lang="en-US"/>
          </a:p>
        </p:txBody>
      </p:sp>
    </p:spTree>
    <p:extLst>
      <p:ext uri="{BB962C8B-B14F-4D97-AF65-F5344CB8AC3E}">
        <p14:creationId xmlns:p14="http://schemas.microsoft.com/office/powerpoint/2010/main" val="4263145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25"/>
            <a:ext cx="8458200" cy="1102519"/>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6" descr="selected_powerpoint_bg_1.jp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w="9525">
            <a:noFill/>
            <a:miter lim="800000"/>
            <a:headEnd/>
            <a:tailEnd/>
          </a:ln>
        </p:spPr>
      </p:pic>
      <p:sp>
        <p:nvSpPr>
          <p:cNvPr id="5" name="Rectangle 4"/>
          <p:cNvSpPr/>
          <p:nvPr userDrawn="1"/>
        </p:nvSpPr>
        <p:spPr>
          <a:xfrm>
            <a:off x="1"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3"/>
          <p:cNvGrpSpPr>
            <a:grpSpLocks/>
          </p:cNvGrpSpPr>
          <p:nvPr userDrawn="1"/>
        </p:nvGrpSpPr>
        <p:grpSpPr bwMode="auto">
          <a:xfrm>
            <a:off x="-7938" y="4742260"/>
            <a:ext cx="8815388" cy="350044"/>
            <a:chOff x="-7620" y="6323077"/>
            <a:chExt cx="8814816" cy="466344"/>
          </a:xfrm>
        </p:grpSpPr>
        <p:cxnSp>
          <p:nvCxnSpPr>
            <p:cNvPr id="7" name="Straight Connector 6"/>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9" name="Straight Connector 8"/>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0" name="Picture 27" descr="ti_logo_powerpoint_1_line.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6675439" y="4830367"/>
            <a:ext cx="1874837" cy="173831"/>
          </a:xfrm>
          <a:prstGeom prst="rect">
            <a:avLst/>
          </a:prstGeom>
          <a:noFill/>
          <a:ln w="9525">
            <a:noFill/>
            <a:miter lim="800000"/>
            <a:headEnd/>
            <a:tailEnd/>
          </a:ln>
        </p:spPr>
      </p:pic>
      <p:sp>
        <p:nvSpPr>
          <p:cNvPr id="3074" name="Rectangle 2"/>
          <p:cNvSpPr>
            <a:spLocks noGrp="1" noChangeArrowheads="1"/>
          </p:cNvSpPr>
          <p:nvPr>
            <p:ph type="ctrTitle"/>
          </p:nvPr>
        </p:nvSpPr>
        <p:spPr>
          <a:xfrm>
            <a:off x="342900" y="1457325"/>
            <a:ext cx="8458200" cy="1102519"/>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a:t>Click to edit Master subtitle style</a:t>
            </a:r>
          </a:p>
        </p:txBody>
      </p:sp>
      <p:pic>
        <p:nvPicPr>
          <p:cNvPr id="3" name="Picture 2">
            <a:extLst>
              <a:ext uri="{FF2B5EF4-FFF2-40B4-BE49-F238E27FC236}">
                <a16:creationId xmlns:a16="http://schemas.microsoft.com/office/drawing/2014/main" id="{AD5BE75C-4F40-5246-8337-58A4A0BDAD99}"/>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675439" y="-30891"/>
            <a:ext cx="2476499" cy="120922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33376" y="786351"/>
            <a:ext cx="8467725" cy="3709449"/>
          </a:xfrm>
        </p:spPr>
        <p:txBody>
          <a:bodyPr/>
          <a:lstStyle>
            <a:lvl1pPr>
              <a:spcBef>
                <a:spcPts val="800"/>
              </a:spcBef>
              <a:defRPr/>
            </a:lvl1pPr>
            <a:lvl3pPr>
              <a:defRPr sz="18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sz="half" idx="1"/>
          </p:nvPr>
        </p:nvSpPr>
        <p:spPr>
          <a:xfrm>
            <a:off x="333376" y="889397"/>
            <a:ext cx="4157663" cy="3519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889397"/>
            <a:ext cx="4157662" cy="3519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1"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41276" y="4743450"/>
            <a:ext cx="87407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9" name="Rectangle 2"/>
          <p:cNvSpPr>
            <a:spLocks noGrp="1" noChangeArrowheads="1"/>
          </p:cNvSpPr>
          <p:nvPr>
            <p:ph type="title"/>
          </p:nvPr>
        </p:nvSpPr>
        <p:spPr bwMode="auto">
          <a:xfrm>
            <a:off x="231775" y="107156"/>
            <a:ext cx="8458200" cy="61079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30" name="Rectangle 3"/>
          <p:cNvSpPr>
            <a:spLocks noGrp="1" noChangeArrowheads="1"/>
          </p:cNvSpPr>
          <p:nvPr>
            <p:ph type="body" idx="1"/>
          </p:nvPr>
        </p:nvSpPr>
        <p:spPr bwMode="auto">
          <a:xfrm>
            <a:off x="333376" y="794148"/>
            <a:ext cx="8467725" cy="370165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32" name="Group 16"/>
          <p:cNvGrpSpPr>
            <a:grpSpLocks/>
          </p:cNvGrpSpPr>
          <p:nvPr/>
        </p:nvGrpSpPr>
        <p:grpSpPr bwMode="auto">
          <a:xfrm>
            <a:off x="-7938" y="4742260"/>
            <a:ext cx="8815388" cy="350044"/>
            <a:chOff x="-7620" y="6323077"/>
            <a:chExt cx="8814816" cy="466344"/>
          </a:xfrm>
        </p:grpSpPr>
        <p:cxnSp>
          <p:nvCxnSpPr>
            <p:cNvPr id="13" name="Straight Connector 12"/>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sp>
        <p:nvSpPr>
          <p:cNvPr id="24" name="Rectangle 24"/>
          <p:cNvSpPr txBox="1">
            <a:spLocks noChangeArrowheads="1"/>
          </p:cNvSpPr>
          <p:nvPr/>
        </p:nvSpPr>
        <p:spPr bwMode="auto">
          <a:xfrm>
            <a:off x="6648451" y="4839891"/>
            <a:ext cx="2133600" cy="15478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Arial" charset="0"/>
                <a:ea typeface="+mn-ea"/>
                <a:cs typeface="Arial" charset="0"/>
              </a:rPr>
              <a:t>DAC 2019 Designer Track</a:t>
            </a:r>
            <a:r>
              <a:rPr kumimoji="0" lang="en-US" sz="800" b="0" i="0" u="none" strike="noStrike" kern="1200" cap="none" spc="0" normalizeH="0" baseline="0" noProof="0" dirty="0">
                <a:ln>
                  <a:noFill/>
                </a:ln>
                <a:solidFill>
                  <a:schemeClr val="tx1"/>
                </a:solidFill>
                <a:effectLst/>
                <a:uLnTx/>
                <a:uFillTx/>
                <a:latin typeface="Arial" charset="0"/>
                <a:ea typeface="+mn-ea"/>
                <a:cs typeface="+mn-cs"/>
              </a:rPr>
              <a:t>, page </a:t>
            </a:r>
            <a:fld id="{AA19BE63-47B8-469E-8ADD-F61CCD907F13}" type="slidenum">
              <a:rPr kumimoji="0" lang="en-US" sz="8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800" b="0" i="0" u="none" strike="noStrike" kern="1200" cap="none" spc="0" normalizeH="0" baseline="0" noProof="0" dirty="0">
              <a:ln>
                <a:noFill/>
              </a:ln>
              <a:solidFill>
                <a:schemeClr val="tx1"/>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28BB5F88-8EAA-C444-BAEF-4DFB9CEE86AF}"/>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95417" y="4766992"/>
            <a:ext cx="865239" cy="305098"/>
          </a:xfrm>
          <a:prstGeom prst="rect">
            <a:avLst/>
          </a:prstGeom>
        </p:spPr>
      </p:pic>
      <p:cxnSp>
        <p:nvCxnSpPr>
          <p:cNvPr id="5" name="Straight Connector 4">
            <a:extLst>
              <a:ext uri="{FF2B5EF4-FFF2-40B4-BE49-F238E27FC236}">
                <a16:creationId xmlns:a16="http://schemas.microsoft.com/office/drawing/2014/main" id="{E3C939ED-3200-E149-870A-1732B2447876}"/>
              </a:ext>
            </a:extLst>
          </p:cNvPr>
          <p:cNvCxnSpPr/>
          <p:nvPr userDrawn="1"/>
        </p:nvCxnSpPr>
        <p:spPr>
          <a:xfrm>
            <a:off x="210003" y="587829"/>
            <a:ext cx="85502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BF42758-F8B5-C74C-BBC5-FC0F1E9CFB94}"/>
              </a:ext>
            </a:extLst>
          </p:cNvPr>
          <p:cNvCxnSpPr/>
          <p:nvPr userDrawn="1"/>
        </p:nvCxnSpPr>
        <p:spPr>
          <a:xfrm>
            <a:off x="210003" y="620483"/>
            <a:ext cx="8550276"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7" r:id="rId1"/>
    <p:sldLayoutId id="2147483739" r:id="rId2"/>
    <p:sldLayoutId id="2147483728" r:id="rId3"/>
    <p:sldLayoutId id="2147483729" r:id="rId4"/>
    <p:sldLayoutId id="2147483730" r:id="rId5"/>
    <p:sldLayoutId id="2147483731" r:id="rId6"/>
  </p:sldLayoutIdLst>
  <p:hf hdr="0" ftr="0" dt="0"/>
  <p:txStyles>
    <p:titleStyle>
      <a:lvl1pPr algn="l" rtl="0" eaLnBrk="0" fontAlgn="base" hangingPunct="0">
        <a:lnSpc>
          <a:spcPct val="85000"/>
        </a:lnSpc>
        <a:spcBef>
          <a:spcPct val="0"/>
        </a:spcBef>
        <a:spcAft>
          <a:spcPct val="0"/>
        </a:spcAft>
        <a:defRPr sz="2400" b="1">
          <a:solidFill>
            <a:schemeClr val="tx2"/>
          </a:solidFill>
          <a:latin typeface="+mj-lt"/>
          <a:ea typeface="+mj-ea"/>
          <a:cs typeface="+mj-cs"/>
        </a:defRPr>
      </a:lvl1pPr>
      <a:lvl2pPr algn="l" rtl="0" eaLnBrk="0" fontAlgn="base" hangingPunct="0">
        <a:lnSpc>
          <a:spcPct val="85000"/>
        </a:lnSpc>
        <a:spcBef>
          <a:spcPct val="0"/>
        </a:spcBef>
        <a:spcAft>
          <a:spcPct val="0"/>
        </a:spcAft>
        <a:defRPr sz="3200" b="1">
          <a:solidFill>
            <a:schemeClr val="tx2"/>
          </a:solidFill>
          <a:latin typeface="Arial" charset="0"/>
        </a:defRPr>
      </a:lvl2pPr>
      <a:lvl3pPr algn="l" rtl="0" eaLnBrk="0" fontAlgn="base" hangingPunct="0">
        <a:lnSpc>
          <a:spcPct val="85000"/>
        </a:lnSpc>
        <a:spcBef>
          <a:spcPct val="0"/>
        </a:spcBef>
        <a:spcAft>
          <a:spcPct val="0"/>
        </a:spcAft>
        <a:defRPr sz="3200" b="1">
          <a:solidFill>
            <a:schemeClr val="tx2"/>
          </a:solidFill>
          <a:latin typeface="Arial" charset="0"/>
        </a:defRPr>
      </a:lvl3pPr>
      <a:lvl4pPr algn="l" rtl="0" eaLnBrk="0" fontAlgn="base" hangingPunct="0">
        <a:lnSpc>
          <a:spcPct val="85000"/>
        </a:lnSpc>
        <a:spcBef>
          <a:spcPct val="0"/>
        </a:spcBef>
        <a:spcAft>
          <a:spcPct val="0"/>
        </a:spcAft>
        <a:defRPr sz="3200" b="1">
          <a:solidFill>
            <a:schemeClr val="tx2"/>
          </a:solidFill>
          <a:latin typeface="Arial" charset="0"/>
        </a:defRPr>
      </a:lvl4pPr>
      <a:lvl5pPr algn="l" rtl="0" eaLnBrk="0" fontAlgn="base" hangingPunct="0">
        <a:lnSpc>
          <a:spcPct val="85000"/>
        </a:lnSpc>
        <a:spcBef>
          <a:spcPct val="0"/>
        </a:spcBef>
        <a:spcAft>
          <a:spcPct val="0"/>
        </a:spcAft>
        <a:defRPr sz="3200" b="1">
          <a:solidFill>
            <a:schemeClr val="tx2"/>
          </a:solidFill>
          <a:latin typeface="Arial" charset="0"/>
        </a:defRPr>
      </a:lvl5pPr>
      <a:lvl6pPr marL="457200" algn="l" rtl="0" fontAlgn="base">
        <a:lnSpc>
          <a:spcPct val="85000"/>
        </a:lnSpc>
        <a:spcBef>
          <a:spcPct val="0"/>
        </a:spcBef>
        <a:spcAft>
          <a:spcPct val="0"/>
        </a:spcAft>
        <a:defRPr sz="3200" b="1">
          <a:solidFill>
            <a:srgbClr val="FF0000"/>
          </a:solidFill>
          <a:latin typeface="Arial" charset="0"/>
        </a:defRPr>
      </a:lvl6pPr>
      <a:lvl7pPr marL="914400" algn="l" rtl="0" fontAlgn="base">
        <a:lnSpc>
          <a:spcPct val="85000"/>
        </a:lnSpc>
        <a:spcBef>
          <a:spcPct val="0"/>
        </a:spcBef>
        <a:spcAft>
          <a:spcPct val="0"/>
        </a:spcAft>
        <a:defRPr sz="3200" b="1">
          <a:solidFill>
            <a:srgbClr val="FF0000"/>
          </a:solidFill>
          <a:latin typeface="Arial" charset="0"/>
        </a:defRPr>
      </a:lvl7pPr>
      <a:lvl8pPr marL="1371600" algn="l" rtl="0" fontAlgn="base">
        <a:lnSpc>
          <a:spcPct val="85000"/>
        </a:lnSpc>
        <a:spcBef>
          <a:spcPct val="0"/>
        </a:spcBef>
        <a:spcAft>
          <a:spcPct val="0"/>
        </a:spcAft>
        <a:defRPr sz="3200" b="1">
          <a:solidFill>
            <a:srgbClr val="FF0000"/>
          </a:solidFill>
          <a:latin typeface="Arial" charset="0"/>
        </a:defRPr>
      </a:lvl8pPr>
      <a:lvl9pPr marL="1828800" algn="l" rtl="0" fontAlgn="base">
        <a:lnSpc>
          <a:spcPct val="85000"/>
        </a:lnSpc>
        <a:spcBef>
          <a:spcPct val="0"/>
        </a:spcBef>
        <a:spcAft>
          <a:spcPct val="0"/>
        </a:spcAft>
        <a:defRPr sz="3200" b="1">
          <a:solidFill>
            <a:srgbClr val="FF0000"/>
          </a:solidFill>
          <a:latin typeface="Arial" charset="0"/>
        </a:defRPr>
      </a:lvl9pPr>
    </p:titleStyle>
    <p:body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a:solidFill>
            <a:schemeClr val="tx1"/>
          </a:solidFill>
          <a:latin typeface="+mn-lt"/>
        </a:defRPr>
      </a:lvl3pPr>
      <a:lvl4pPr marL="1201738" indent="-233363" algn="l" rtl="0" eaLnBrk="0" fontAlgn="base" hangingPunct="0">
        <a:spcBef>
          <a:spcPct val="5000"/>
        </a:spcBef>
        <a:spcAft>
          <a:spcPct val="0"/>
        </a:spcAft>
        <a:buChar char="–"/>
        <a:defRPr>
          <a:solidFill>
            <a:schemeClr val="tx1"/>
          </a:solidFill>
          <a:latin typeface="+mn-lt"/>
        </a:defRPr>
      </a:lvl4pPr>
      <a:lvl5pPr marL="1489075" indent="-173038" algn="l" rtl="0" eaLnBrk="0" fontAlgn="base" hangingPunct="0">
        <a:spcBef>
          <a:spcPct val="0"/>
        </a:spcBef>
        <a:spcAft>
          <a:spcPct val="0"/>
        </a:spcAft>
        <a:buChar char="»"/>
        <a:defRPr>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1.tiff"/><Relationship Id="rId5" Type="http://schemas.openxmlformats.org/officeDocument/2006/relationships/image" Target="../media/image10.tiff"/><Relationship Id="rId4" Type="http://schemas.openxmlformats.org/officeDocument/2006/relationships/image" Target="../media/image9.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pPr algn="ctr"/>
            <a:r>
              <a:rPr lang="en-US" altLang="en-US" sz="3600" dirty="0"/>
              <a:t>Improving design performance using Machine Learning in Synthesis</a:t>
            </a:r>
            <a:endParaRPr lang="en-US" sz="1600" i="1" dirty="0">
              <a:solidFill>
                <a:schemeClr val="tx1"/>
              </a:solidFill>
            </a:endParaRPr>
          </a:p>
        </p:txBody>
      </p:sp>
      <p:sp>
        <p:nvSpPr>
          <p:cNvPr id="6" name="Subtitle 5"/>
          <p:cNvSpPr>
            <a:spLocks noGrp="1"/>
          </p:cNvSpPr>
          <p:nvPr>
            <p:ph type="subTitle" idx="1"/>
          </p:nvPr>
        </p:nvSpPr>
        <p:spPr>
          <a:xfrm>
            <a:off x="342900" y="3080951"/>
            <a:ext cx="8458200" cy="807630"/>
          </a:xfrm>
        </p:spPr>
        <p:txBody>
          <a:bodyPr>
            <a:normAutofit/>
          </a:bodyPr>
          <a:lstStyle/>
          <a:p>
            <a:pPr algn="ctr"/>
            <a:r>
              <a:rPr lang="en-US" sz="1400" dirty="0"/>
              <a:t>Gaurav Varshney, </a:t>
            </a:r>
            <a:r>
              <a:rPr lang="en-US" sz="1400" dirty="0" err="1"/>
              <a:t>Akshi</a:t>
            </a:r>
            <a:r>
              <a:rPr lang="en-US" sz="1400" dirty="0"/>
              <a:t> </a:t>
            </a:r>
            <a:r>
              <a:rPr lang="en-US" sz="1400" dirty="0" err="1"/>
              <a:t>Tomar</a:t>
            </a:r>
            <a:endParaRPr lang="en-US" sz="1400" dirty="0"/>
          </a:p>
          <a:p>
            <a:pPr algn="ctr"/>
            <a:r>
              <a:rPr lang="en-US" dirty="0"/>
              <a:t>Texas Instruments</a:t>
            </a:r>
          </a:p>
        </p:txBody>
      </p:sp>
    </p:spTree>
    <p:extLst>
      <p:ext uri="{BB962C8B-B14F-4D97-AF65-F5344CB8AC3E}">
        <p14:creationId xmlns:p14="http://schemas.microsoft.com/office/powerpoint/2010/main" val="1852454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8C6167-E164-4D4E-B78E-842E7A1BC890}"/>
              </a:ext>
            </a:extLst>
          </p:cNvPr>
          <p:cNvSpPr>
            <a:spLocks noGrp="1"/>
          </p:cNvSpPr>
          <p:nvPr>
            <p:ph type="title"/>
          </p:nvPr>
        </p:nvSpPr>
        <p:spPr/>
        <p:txBody>
          <a:bodyPr/>
          <a:lstStyle/>
          <a:p>
            <a:r>
              <a:rPr lang="en-US" dirty="0"/>
              <a:t>Introduction</a:t>
            </a:r>
          </a:p>
        </p:txBody>
      </p:sp>
      <p:sp>
        <p:nvSpPr>
          <p:cNvPr id="5" name="Content Placeholder 4">
            <a:extLst>
              <a:ext uri="{FF2B5EF4-FFF2-40B4-BE49-F238E27FC236}">
                <a16:creationId xmlns:a16="http://schemas.microsoft.com/office/drawing/2014/main" id="{3DF8303A-7C8F-554D-8AF3-2053B7B479E3}"/>
              </a:ext>
            </a:extLst>
          </p:cNvPr>
          <p:cNvSpPr>
            <a:spLocks noGrp="1"/>
          </p:cNvSpPr>
          <p:nvPr>
            <p:ph idx="1"/>
          </p:nvPr>
        </p:nvSpPr>
        <p:spPr/>
        <p:txBody>
          <a:bodyPr>
            <a:normAutofit fontScale="62500" lnSpcReduction="20000"/>
          </a:bodyPr>
          <a:lstStyle/>
          <a:p>
            <a:pPr>
              <a:buFont typeface="Wingdings" pitchFamily="2" charset="2"/>
              <a:buChar char="Ø"/>
            </a:pPr>
            <a:r>
              <a:rPr lang="en-US" altLang="en-US" dirty="0"/>
              <a:t>Synthesis results are important in determining the design performance as it is responsible for </a:t>
            </a:r>
          </a:p>
          <a:p>
            <a:pPr marL="519112" lvl="1" indent="-171450">
              <a:buFont typeface="Arial" panose="020B0604020202020204" pitchFamily="34" charset="0"/>
              <a:buChar char="•"/>
            </a:pPr>
            <a:r>
              <a:rPr lang="en-US" altLang="en-US" dirty="0"/>
              <a:t>Technology mapping to libraries</a:t>
            </a:r>
          </a:p>
          <a:p>
            <a:pPr marL="519112" lvl="1" indent="-171450">
              <a:buFont typeface="Arial" panose="020B0604020202020204" pitchFamily="34" charset="0"/>
              <a:buChar char="•"/>
            </a:pPr>
            <a:r>
              <a:rPr lang="en-US" altLang="en-US" dirty="0"/>
              <a:t>Data-path optimizations and </a:t>
            </a:r>
          </a:p>
          <a:p>
            <a:pPr marL="519112" lvl="1" indent="-171450">
              <a:buFont typeface="Arial" panose="020B0604020202020204" pitchFamily="34" charset="0"/>
              <a:buChar char="•"/>
            </a:pPr>
            <a:r>
              <a:rPr lang="en-US" altLang="en-US" dirty="0"/>
              <a:t>Netlist generation that is consumed by the P&amp;R flow.</a:t>
            </a:r>
          </a:p>
          <a:p>
            <a:pPr marL="171450" indent="-171450">
              <a:buFont typeface="Arial" panose="020B0604020202020204" pitchFamily="34" charset="0"/>
              <a:buChar char="•"/>
            </a:pPr>
            <a:endParaRPr lang="en-IN" altLang="en-US" sz="1400" dirty="0"/>
          </a:p>
          <a:p>
            <a:pPr>
              <a:buFont typeface="Wingdings" pitchFamily="2" charset="2"/>
              <a:buChar char="Ø"/>
            </a:pPr>
            <a:r>
              <a:rPr lang="en-IN" altLang="en-US" dirty="0"/>
              <a:t>Typically Synthesis optimization engine concentrates on one critical path at a time, improving it until it is no longer critical, and then moving to another. </a:t>
            </a:r>
          </a:p>
          <a:p>
            <a:pPr marL="171450" indent="-171450">
              <a:buFont typeface="Arial" panose="020B0604020202020204" pitchFamily="34" charset="0"/>
              <a:buChar char="•"/>
            </a:pPr>
            <a:endParaRPr lang="en-US" altLang="en-US" sz="1400" dirty="0"/>
          </a:p>
          <a:p>
            <a:pPr>
              <a:buFont typeface="Wingdings" pitchFamily="2" charset="2"/>
              <a:buChar char="Ø"/>
            </a:pPr>
            <a:r>
              <a:rPr lang="en-US" altLang="en-US" dirty="0"/>
              <a:t>Optimization engine ends up spending several iterations in improving timing of top critical path(s) if these paths cannot be optimized due to design constraint or design architecture issues.</a:t>
            </a:r>
          </a:p>
          <a:p>
            <a:pPr marL="519112" lvl="1" indent="-171450">
              <a:buFont typeface="Arial" panose="020B0604020202020204" pitchFamily="34" charset="0"/>
              <a:buChar char="•"/>
            </a:pPr>
            <a:r>
              <a:rPr lang="en-US" altLang="en-US" dirty="0"/>
              <a:t>E.g. macro paths with large access time contributing to slack and paths with small logical depth etc.</a:t>
            </a:r>
          </a:p>
          <a:p>
            <a:pPr marL="171450" indent="-171450">
              <a:buFont typeface="Arial" panose="020B0604020202020204" pitchFamily="34" charset="0"/>
              <a:buChar char="•"/>
            </a:pPr>
            <a:endParaRPr lang="en-US" altLang="en-US" sz="1400" dirty="0"/>
          </a:p>
          <a:p>
            <a:pPr>
              <a:buFont typeface="Wingdings" pitchFamily="2" charset="2"/>
              <a:buChar char="Ø"/>
            </a:pPr>
            <a:r>
              <a:rPr lang="en-US" altLang="en-US" dirty="0"/>
              <a:t>This results in a large number of sub-optimal paths beneath these paths in the design, which could have been optimized if the tool had spent more effort on it. Thus, improving TNS (Total Negative Slack) significantly. </a:t>
            </a:r>
          </a:p>
          <a:p>
            <a:pPr marL="171450" indent="-171450">
              <a:buFont typeface="Arial" panose="020B0604020202020204" pitchFamily="34" charset="0"/>
              <a:buChar char="•"/>
            </a:pPr>
            <a:endParaRPr lang="en-US" altLang="en-US" sz="1400" dirty="0"/>
          </a:p>
          <a:p>
            <a:pPr>
              <a:buFont typeface="Wingdings" pitchFamily="2" charset="2"/>
              <a:buChar char="Ø"/>
            </a:pPr>
            <a:r>
              <a:rPr lang="en-US" altLang="en-US" dirty="0"/>
              <a:t>With the ever-increasing design complexity and shrinking design cycles, there is a growing need for design techniques that optimize timing right from synthesis to closure.</a:t>
            </a:r>
          </a:p>
        </p:txBody>
      </p:sp>
    </p:spTree>
    <p:extLst>
      <p:ext uri="{BB962C8B-B14F-4D97-AF65-F5344CB8AC3E}">
        <p14:creationId xmlns:p14="http://schemas.microsoft.com/office/powerpoint/2010/main" val="838861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B7DF3-06A8-C646-81E8-3BC1810F6AA7}"/>
              </a:ext>
            </a:extLst>
          </p:cNvPr>
          <p:cNvSpPr>
            <a:spLocks noGrp="1"/>
          </p:cNvSpPr>
          <p:nvPr>
            <p:ph type="title"/>
          </p:nvPr>
        </p:nvSpPr>
        <p:spPr/>
        <p:txBody>
          <a:bodyPr/>
          <a:lstStyle/>
          <a:p>
            <a:r>
              <a:rPr lang="en-US" dirty="0"/>
              <a:t>Problem Statement and Motivation</a:t>
            </a:r>
          </a:p>
        </p:txBody>
      </p:sp>
      <p:sp>
        <p:nvSpPr>
          <p:cNvPr id="3" name="Content Placeholder 2">
            <a:extLst>
              <a:ext uri="{FF2B5EF4-FFF2-40B4-BE49-F238E27FC236}">
                <a16:creationId xmlns:a16="http://schemas.microsoft.com/office/drawing/2014/main" id="{D4E21243-4AB4-194F-8DE0-28EF3E62657C}"/>
              </a:ext>
            </a:extLst>
          </p:cNvPr>
          <p:cNvSpPr>
            <a:spLocks noGrp="1"/>
          </p:cNvSpPr>
          <p:nvPr>
            <p:ph idx="1"/>
          </p:nvPr>
        </p:nvSpPr>
        <p:spPr>
          <a:xfrm>
            <a:off x="333376" y="786351"/>
            <a:ext cx="8467725" cy="4128549"/>
          </a:xfrm>
        </p:spPr>
        <p:txBody>
          <a:bodyPr>
            <a:normAutofit fontScale="62500" lnSpcReduction="20000"/>
          </a:bodyPr>
          <a:lstStyle/>
          <a:p>
            <a:pPr>
              <a:buFont typeface="Wingdings" pitchFamily="2" charset="2"/>
              <a:buChar char="Ø"/>
            </a:pPr>
            <a:r>
              <a:rPr lang="en-IN" dirty="0"/>
              <a:t>Getting desired performance through the Synthesis engine involves expert usage of the tool, good understanding of the RTL structures and understanding of technology library</a:t>
            </a:r>
          </a:p>
          <a:p>
            <a:pPr>
              <a:buFont typeface="Wingdings" pitchFamily="2" charset="2"/>
              <a:buChar char="Ø"/>
            </a:pPr>
            <a:endParaRPr lang="en-IN" sz="1400" dirty="0"/>
          </a:p>
          <a:p>
            <a:pPr>
              <a:buFont typeface="Wingdings" pitchFamily="2" charset="2"/>
              <a:buChar char="Ø"/>
            </a:pPr>
            <a:r>
              <a:rPr lang="en-IN" dirty="0"/>
              <a:t>With the increase in complexity of VLSI designs, complexity of design tools (Synthesis) has also increased. Mastery of Synthesis tool to perform experiments to get desired results is becoming difficult task.</a:t>
            </a:r>
          </a:p>
          <a:p>
            <a:pPr>
              <a:buFont typeface="Wingdings" pitchFamily="2" charset="2"/>
              <a:buChar char="Ø"/>
            </a:pPr>
            <a:endParaRPr lang="en-IN" sz="1400" dirty="0"/>
          </a:p>
          <a:p>
            <a:pPr>
              <a:buFont typeface="Wingdings" pitchFamily="2" charset="2"/>
              <a:buChar char="Ø"/>
            </a:pPr>
            <a:r>
              <a:rPr lang="en-IN" dirty="0"/>
              <a:t>Quality of synthesis results is direct function of</a:t>
            </a:r>
          </a:p>
          <a:p>
            <a:pPr lvl="1">
              <a:buFont typeface="Arial" panose="020B0604020202020204" pitchFamily="34" charset="0"/>
              <a:buChar char="•"/>
            </a:pPr>
            <a:r>
              <a:rPr lang="en-IN" dirty="0"/>
              <a:t>Technology library composition</a:t>
            </a:r>
          </a:p>
          <a:p>
            <a:pPr lvl="1">
              <a:buFont typeface="Arial" panose="020B0604020202020204" pitchFamily="34" charset="0"/>
              <a:buChar char="•"/>
            </a:pPr>
            <a:r>
              <a:rPr lang="en-IN" dirty="0"/>
              <a:t>Synthesis tool setup (options/parameters, features)</a:t>
            </a:r>
          </a:p>
          <a:p>
            <a:pPr lvl="1">
              <a:buFont typeface="Arial" panose="020B0604020202020204" pitchFamily="34" charset="0"/>
              <a:buChar char="•"/>
            </a:pPr>
            <a:r>
              <a:rPr lang="en-IN" dirty="0"/>
              <a:t>User expertise</a:t>
            </a:r>
          </a:p>
          <a:p>
            <a:pPr>
              <a:buFont typeface="Wingdings" pitchFamily="2" charset="2"/>
              <a:buChar char="Ø"/>
            </a:pPr>
            <a:endParaRPr lang="en-IN" sz="1400" dirty="0"/>
          </a:p>
          <a:p>
            <a:pPr>
              <a:buFont typeface="Wingdings" pitchFamily="2" charset="2"/>
              <a:buChar char="Ø"/>
            </a:pPr>
            <a:r>
              <a:rPr lang="en-IN" dirty="0"/>
              <a:t>Often designers end up spending significant amount of time and several iterations in understanding technology libraries and customizing tool setup to get the desired results (PPA)</a:t>
            </a:r>
          </a:p>
          <a:p>
            <a:pPr>
              <a:buFont typeface="Wingdings" pitchFamily="2" charset="2"/>
              <a:buChar char="Ø"/>
            </a:pPr>
            <a:endParaRPr lang="en-IN" sz="1400" dirty="0"/>
          </a:p>
          <a:p>
            <a:pPr>
              <a:buFont typeface="Wingdings" pitchFamily="2" charset="2"/>
              <a:buChar char="Ø"/>
            </a:pPr>
            <a:r>
              <a:rPr lang="en-IN" dirty="0"/>
              <a:t>These efforts are not reusable from one design to another design</a:t>
            </a:r>
          </a:p>
          <a:p>
            <a:pPr>
              <a:buFont typeface="Wingdings" pitchFamily="2" charset="2"/>
              <a:buChar char="Ø"/>
            </a:pPr>
            <a:endParaRPr lang="en-IN" sz="1400" dirty="0"/>
          </a:p>
          <a:p>
            <a:pPr>
              <a:buFont typeface="Wingdings" pitchFamily="2" charset="2"/>
              <a:buChar char="Ø"/>
            </a:pPr>
            <a:r>
              <a:rPr lang="en-IN" dirty="0"/>
              <a:t>In this paper, we propose a solution to address these challenges through a Machine Learning model for running synthesis thorough industry tools. </a:t>
            </a:r>
          </a:p>
        </p:txBody>
      </p:sp>
    </p:spTree>
    <p:extLst>
      <p:ext uri="{BB962C8B-B14F-4D97-AF65-F5344CB8AC3E}">
        <p14:creationId xmlns:p14="http://schemas.microsoft.com/office/powerpoint/2010/main" val="17447776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D9CE58F0-A96C-F04D-B8A3-BF9D8CC2CD50}"/>
              </a:ext>
            </a:extLst>
          </p:cNvPr>
          <p:cNvSpPr/>
          <p:nvPr/>
        </p:nvSpPr>
        <p:spPr>
          <a:xfrm>
            <a:off x="399636" y="1255855"/>
            <a:ext cx="939211" cy="458242"/>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623402C4-A1E6-0644-86D4-DA86F017A181}"/>
              </a:ext>
            </a:extLst>
          </p:cNvPr>
          <p:cNvSpPr/>
          <p:nvPr/>
        </p:nvSpPr>
        <p:spPr>
          <a:xfrm>
            <a:off x="314142" y="1348783"/>
            <a:ext cx="939211" cy="458242"/>
          </a:xfrm>
          <a:prstGeom prst="rect">
            <a:avLst/>
          </a:prstGeom>
          <a:ln/>
        </p:spPr>
        <p:style>
          <a:lnRef idx="1">
            <a:schemeClr val="accent6"/>
          </a:lnRef>
          <a:fillRef idx="3">
            <a:schemeClr val="accent6"/>
          </a:fillRef>
          <a:effectRef idx="2">
            <a:schemeClr val="accent6"/>
          </a:effectRef>
          <a:fontRef idx="minor">
            <a:schemeClr val="lt1"/>
          </a:fontRef>
        </p:style>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A67C75C-D195-DE46-A826-F8343007C103}"/>
              </a:ext>
            </a:extLst>
          </p:cNvPr>
          <p:cNvSpPr>
            <a:spLocks noGrp="1"/>
          </p:cNvSpPr>
          <p:nvPr>
            <p:ph type="title"/>
          </p:nvPr>
        </p:nvSpPr>
        <p:spPr>
          <a:xfrm>
            <a:off x="231775" y="107156"/>
            <a:ext cx="8458200" cy="610791"/>
          </a:xfrm>
        </p:spPr>
        <p:txBody>
          <a:bodyPr/>
          <a:lstStyle/>
          <a:p>
            <a:r>
              <a:rPr lang="en-US" dirty="0"/>
              <a:t>Proposed Solution – Block Diagram</a:t>
            </a:r>
          </a:p>
        </p:txBody>
      </p:sp>
      <p:sp>
        <p:nvSpPr>
          <p:cNvPr id="3" name="Rectangle 2">
            <a:extLst>
              <a:ext uri="{FF2B5EF4-FFF2-40B4-BE49-F238E27FC236}">
                <a16:creationId xmlns:a16="http://schemas.microsoft.com/office/drawing/2014/main" id="{427C3B42-FCF5-6542-BA93-78D72032BCCC}"/>
              </a:ext>
            </a:extLst>
          </p:cNvPr>
          <p:cNvSpPr/>
          <p:nvPr/>
        </p:nvSpPr>
        <p:spPr>
          <a:xfrm>
            <a:off x="206346" y="1441710"/>
            <a:ext cx="939211" cy="458242"/>
          </a:xfrm>
          <a:prstGeom prst="rect">
            <a:avLst/>
          </a:prstGeom>
          <a:ln/>
        </p:spPr>
        <p:style>
          <a:lnRef idx="1">
            <a:schemeClr val="accent6"/>
          </a:lnRef>
          <a:fillRef idx="3">
            <a:schemeClr val="accent6"/>
          </a:fillRef>
          <a:effectRef idx="2">
            <a:schemeClr val="accent6"/>
          </a:effectRef>
          <a:fontRef idx="minor">
            <a:schemeClr val="lt1"/>
          </a:fontRef>
        </p:style>
        <p:txBody>
          <a:bodyPr lIns="0" tIns="0" rIns="0" b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000" kern="0" dirty="0">
                <a:solidFill>
                  <a:prstClr val="white"/>
                </a:solidFill>
                <a:latin typeface="Calibri" panose="020F0502020204030204"/>
                <a:cs typeface="+mn-cs"/>
              </a:rPr>
              <a:t>Previously closed designs and/or test designs</a:t>
            </a: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1BA4DFC1-1D19-D44E-B33F-299D514EE6B0}"/>
              </a:ext>
            </a:extLst>
          </p:cNvPr>
          <p:cNvSpPr/>
          <p:nvPr/>
        </p:nvSpPr>
        <p:spPr>
          <a:xfrm>
            <a:off x="4754586" y="2468583"/>
            <a:ext cx="858170" cy="505589"/>
          </a:xfrm>
          <a:prstGeom prst="rect">
            <a:avLst/>
          </a:prstGeom>
          <a:solidFill>
            <a:srgbClr val="4472C4"/>
          </a:solidFill>
          <a:ln w="12700" cap="flat" cmpd="sng" algn="ctr">
            <a:solidFill>
              <a:srgbClr val="4472C4">
                <a:shade val="50000"/>
              </a:srgbClr>
            </a:solidFill>
            <a:prstDash val="solid"/>
            <a:miter lim="800000"/>
          </a:ln>
          <a:effectLst/>
        </p:spPr>
        <p:txBody>
          <a:bodyPr lIns="0" tIns="36000" rIns="0" bIns="3600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N" sz="1000" b="0" i="0" u="none" strike="noStrike" kern="0" cap="none" spc="0" normalizeH="0" baseline="0" noProof="0" dirty="0">
                <a:ln>
                  <a:noFill/>
                </a:ln>
                <a:solidFill>
                  <a:prstClr val="white"/>
                </a:solidFill>
                <a:effectLst/>
                <a:uLnTx/>
                <a:uFillTx/>
                <a:latin typeface="Calibri" panose="020F0502020204030204"/>
                <a:ea typeface="+mn-ea"/>
                <a:cs typeface="+mn-cs"/>
              </a:rPr>
              <a:t>Trained Machine Learning model</a:t>
            </a:r>
          </a:p>
        </p:txBody>
      </p:sp>
      <p:sp>
        <p:nvSpPr>
          <p:cNvPr id="11" name="Folded Corner 10">
            <a:extLst>
              <a:ext uri="{FF2B5EF4-FFF2-40B4-BE49-F238E27FC236}">
                <a16:creationId xmlns:a16="http://schemas.microsoft.com/office/drawing/2014/main" id="{3D2E6013-3637-A341-BB48-681A4DDF2A31}"/>
              </a:ext>
            </a:extLst>
          </p:cNvPr>
          <p:cNvSpPr/>
          <p:nvPr/>
        </p:nvSpPr>
        <p:spPr>
          <a:xfrm>
            <a:off x="4754586" y="3268438"/>
            <a:ext cx="858170" cy="505589"/>
          </a:xfrm>
          <a:prstGeom prst="foldedCorner">
            <a:avLst/>
          </a:prstGeom>
          <a:gradFill rotWithShape="1">
            <a:gsLst>
              <a:gs pos="0">
                <a:srgbClr val="ED7D31">
                  <a:lumMod val="110000"/>
                  <a:satMod val="105000"/>
                  <a:tint val="67000"/>
                </a:srgbClr>
              </a:gs>
              <a:gs pos="50000">
                <a:srgbClr val="ED7D31">
                  <a:lumMod val="105000"/>
                  <a:satMod val="103000"/>
                  <a:tint val="73000"/>
                </a:srgbClr>
              </a:gs>
              <a:gs pos="100000">
                <a:srgbClr val="ED7D31">
                  <a:lumMod val="105000"/>
                  <a:satMod val="109000"/>
                  <a:tint val="81000"/>
                </a:srgbClr>
              </a:gs>
            </a:gsLst>
            <a:lin ang="5400000" scaled="0"/>
          </a:gradFill>
          <a:ln w="6350" cap="flat" cmpd="sng" algn="ctr">
            <a:solidFill>
              <a:srgbClr val="ED7D31"/>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solidFill>
                  <a:prstClr val="black"/>
                </a:solidFill>
                <a:effectLst/>
                <a:uLnTx/>
                <a:uFillTx/>
                <a:latin typeface="Calibri" panose="020F0502020204030204"/>
                <a:ea typeface="+mn-ea"/>
                <a:cs typeface="+mn-cs"/>
              </a:rPr>
              <a:t>ML based ranked paths + Tool Settings + cell swap info</a:t>
            </a:r>
          </a:p>
        </p:txBody>
      </p:sp>
      <p:sp>
        <p:nvSpPr>
          <p:cNvPr id="34" name="Rectangle 33">
            <a:extLst>
              <a:ext uri="{FF2B5EF4-FFF2-40B4-BE49-F238E27FC236}">
                <a16:creationId xmlns:a16="http://schemas.microsoft.com/office/drawing/2014/main" id="{391C288B-E7DD-AC49-9600-2878E8BDC26F}"/>
              </a:ext>
            </a:extLst>
          </p:cNvPr>
          <p:cNvSpPr/>
          <p:nvPr/>
        </p:nvSpPr>
        <p:spPr>
          <a:xfrm>
            <a:off x="6072534" y="2171876"/>
            <a:ext cx="2808416" cy="1113228"/>
          </a:xfrm>
          <a:prstGeom prst="rect">
            <a:avLst/>
          </a:prstGeom>
          <a:gradFill rotWithShape="1">
            <a:gsLst>
              <a:gs pos="0">
                <a:srgbClr val="70AD47">
                  <a:lumMod val="110000"/>
                  <a:satMod val="105000"/>
                  <a:tint val="67000"/>
                </a:srgbClr>
              </a:gs>
              <a:gs pos="50000">
                <a:srgbClr val="70AD47">
                  <a:lumMod val="105000"/>
                  <a:satMod val="103000"/>
                  <a:tint val="73000"/>
                </a:srgbClr>
              </a:gs>
              <a:gs pos="100000">
                <a:srgbClr val="70AD47">
                  <a:lumMod val="105000"/>
                  <a:satMod val="109000"/>
                  <a:tint val="81000"/>
                </a:srgbClr>
              </a:gs>
            </a:gsLst>
            <a:lin ang="5400000" scaled="0"/>
          </a:gradFill>
          <a:ln w="6350" cap="flat" cmpd="sng" algn="ctr">
            <a:solidFill>
              <a:srgbClr val="70AD47"/>
            </a:solidFill>
            <a:prstDash val="solid"/>
            <a:miter lim="800000"/>
          </a:ln>
          <a:effectLst/>
        </p:spPr>
        <p:txBody>
          <a:bodyPr rtlCol="0" anchor="b" anchorCtr="1"/>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panose="020F0502020204030204"/>
                <a:ea typeface="+mn-ea"/>
                <a:cs typeface="+mn-cs"/>
              </a:rPr>
              <a:t>Synthesis Tool</a:t>
            </a:r>
          </a:p>
        </p:txBody>
      </p:sp>
      <p:sp>
        <p:nvSpPr>
          <p:cNvPr id="36" name="TextBox 35">
            <a:extLst>
              <a:ext uri="{FF2B5EF4-FFF2-40B4-BE49-F238E27FC236}">
                <a16:creationId xmlns:a16="http://schemas.microsoft.com/office/drawing/2014/main" id="{7592A480-5FD7-534C-AB89-C98F7B70D07E}"/>
              </a:ext>
            </a:extLst>
          </p:cNvPr>
          <p:cNvSpPr txBox="1"/>
          <p:nvPr/>
        </p:nvSpPr>
        <p:spPr>
          <a:xfrm>
            <a:off x="6153574" y="2467550"/>
            <a:ext cx="952453" cy="636180"/>
          </a:xfrm>
          <a:prstGeom prst="rect">
            <a:avLst/>
          </a:prstGeom>
          <a:gradFill rotWithShape="1">
            <a:gsLst>
              <a:gs pos="0">
                <a:srgbClr val="ED7D31">
                  <a:lumMod val="110000"/>
                  <a:satMod val="105000"/>
                  <a:tint val="67000"/>
                </a:srgbClr>
              </a:gs>
              <a:gs pos="50000">
                <a:srgbClr val="ED7D31">
                  <a:lumMod val="105000"/>
                  <a:satMod val="103000"/>
                  <a:tint val="73000"/>
                </a:srgbClr>
              </a:gs>
              <a:gs pos="100000">
                <a:srgbClr val="ED7D31">
                  <a:lumMod val="105000"/>
                  <a:satMod val="109000"/>
                  <a:tint val="81000"/>
                </a:srgbClr>
              </a:gs>
            </a:gsLst>
            <a:lin ang="5400000" scaled="0"/>
          </a:gradFill>
          <a:ln w="6350" cap="flat" cmpd="sng" algn="ctr">
            <a:solidFill>
              <a:srgbClr val="ED7D31"/>
            </a:solidFill>
            <a:prstDash val="solid"/>
            <a:miter lim="800000"/>
          </a:ln>
          <a:effectLst/>
        </p:spPr>
        <p:txBody>
          <a:bodyPr lIns="0" tIns="0" rIns="0" bIns="0" rtlCol="0" anchor="ctr"/>
          <a:lstStyle>
            <a:defPPr>
              <a:defRPr lang="en-US"/>
            </a:defPPr>
            <a:lvl1pPr marL="0" marR="0" lvl="0" indent="0" algn="ctr" defTabSz="457200" eaLnBrk="1" fontAlgn="auto" latinLnBrk="0" hangingPunct="1">
              <a:lnSpc>
                <a:spcPct val="100000"/>
              </a:lnSpc>
              <a:spcBef>
                <a:spcPts val="0"/>
              </a:spcBef>
              <a:spcAft>
                <a:spcPts val="0"/>
              </a:spcAft>
              <a:buClrTx/>
              <a:buSzTx/>
              <a:buFontTx/>
              <a:buNone/>
              <a:tabLst/>
              <a:defRPr kumimoji="0" sz="1000" b="0" i="0" u="none" strike="noStrike" kern="0" cap="none" spc="0" normalizeH="0" baseline="0">
                <a:ln>
                  <a:noFill/>
                </a:ln>
                <a:solidFill>
                  <a:prstClr val="black"/>
                </a:solidFill>
                <a:effectLst/>
                <a:uLnTx/>
                <a:uFillTx/>
                <a:latin typeface="Calibri" panose="020F0502020204030204"/>
                <a:cs typeface="+mn-cs"/>
              </a:defRPr>
            </a:lvl1pPr>
          </a:lstStyle>
          <a:p>
            <a:r>
              <a:rPr lang="en-US" sz="800" dirty="0"/>
              <a:t>TCL file containing </a:t>
            </a:r>
            <a:r>
              <a:rPr lang="en-US" sz="700" dirty="0"/>
              <a:t>tool</a:t>
            </a:r>
            <a:r>
              <a:rPr lang="en-US" sz="800" dirty="0"/>
              <a:t> settings, path weightage for optimization and instance swapping</a:t>
            </a:r>
          </a:p>
        </p:txBody>
      </p:sp>
      <p:sp>
        <p:nvSpPr>
          <p:cNvPr id="38" name="Can 37">
            <a:extLst>
              <a:ext uri="{FF2B5EF4-FFF2-40B4-BE49-F238E27FC236}">
                <a16:creationId xmlns:a16="http://schemas.microsoft.com/office/drawing/2014/main" id="{0C5D6512-4BE2-8C43-9896-5FF360D03348}"/>
              </a:ext>
            </a:extLst>
          </p:cNvPr>
          <p:cNvSpPr/>
          <p:nvPr/>
        </p:nvSpPr>
        <p:spPr>
          <a:xfrm>
            <a:off x="6823184" y="3557745"/>
            <a:ext cx="1369912" cy="694715"/>
          </a:xfrm>
          <a:prstGeom prst="can">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w="6350" cap="flat" cmpd="sng" algn="ctr">
            <a:solidFill>
              <a:srgbClr val="ED7D31"/>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rPr>
              <a:t>Synthesis Results</a:t>
            </a:r>
          </a:p>
          <a:p>
            <a:pPr marL="0" marR="0" lvl="0" indent="0" algn="ctr" defTabSz="457200" eaLnBrk="1" fontAlgn="auto" latinLnBrk="0" hangingPunct="1">
              <a:lnSpc>
                <a:spcPct val="100000"/>
              </a:lnSpc>
              <a:spcBef>
                <a:spcPts val="0"/>
              </a:spcBef>
              <a:spcAft>
                <a:spcPts val="0"/>
              </a:spcAft>
              <a:buClrTx/>
              <a:buSzTx/>
              <a:buFontTx/>
              <a:buNone/>
              <a:tabLst/>
              <a:defRPr/>
            </a:pPr>
            <a:r>
              <a:rPr lang="en-US" sz="900" kern="0" dirty="0">
                <a:solidFill>
                  <a:prstClr val="white"/>
                </a:solidFill>
                <a:latin typeface="Calibri" panose="020F0502020204030204"/>
                <a:cs typeface="+mn-cs"/>
              </a:rPr>
              <a:t>(Netlist, Reports)</a:t>
            </a:r>
            <a:endPar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9" name="Down Arrow 38">
            <a:extLst>
              <a:ext uri="{FF2B5EF4-FFF2-40B4-BE49-F238E27FC236}">
                <a16:creationId xmlns:a16="http://schemas.microsoft.com/office/drawing/2014/main" id="{46659A1B-3082-6E46-AFFF-9B8B71B79BA4}"/>
              </a:ext>
            </a:extLst>
          </p:cNvPr>
          <p:cNvSpPr/>
          <p:nvPr/>
        </p:nvSpPr>
        <p:spPr>
          <a:xfrm>
            <a:off x="7357896" y="3334767"/>
            <a:ext cx="288485" cy="1810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aphicFrame>
        <p:nvGraphicFramePr>
          <p:cNvPr id="41" name="Diagram 40">
            <a:extLst>
              <a:ext uri="{FF2B5EF4-FFF2-40B4-BE49-F238E27FC236}">
                <a16:creationId xmlns:a16="http://schemas.microsoft.com/office/drawing/2014/main" id="{A1ECD693-3D2A-834A-86CC-029C661ECFC4}"/>
              </a:ext>
            </a:extLst>
          </p:cNvPr>
          <p:cNvGraphicFramePr/>
          <p:nvPr>
            <p:extLst>
              <p:ext uri="{D42A27DB-BD31-4B8C-83A1-F6EECF244321}">
                <p14:modId xmlns:p14="http://schemas.microsoft.com/office/powerpoint/2010/main" val="276704513"/>
              </p:ext>
            </p:extLst>
          </p:nvPr>
        </p:nvGraphicFramePr>
        <p:xfrm>
          <a:off x="6092363" y="1209822"/>
          <a:ext cx="2808417" cy="1197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 name="Rectangle 43">
            <a:extLst>
              <a:ext uri="{FF2B5EF4-FFF2-40B4-BE49-F238E27FC236}">
                <a16:creationId xmlns:a16="http://schemas.microsoft.com/office/drawing/2014/main" id="{AC94503F-779E-A343-9312-18EFE93CE760}"/>
              </a:ext>
            </a:extLst>
          </p:cNvPr>
          <p:cNvSpPr/>
          <p:nvPr/>
        </p:nvSpPr>
        <p:spPr>
          <a:xfrm>
            <a:off x="7486751" y="2279087"/>
            <a:ext cx="1297191" cy="170063"/>
          </a:xfrm>
          <a:prstGeom prst="rect">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w="6350" cap="flat" cmpd="sng" algn="ctr">
            <a:solidFill>
              <a:srgbClr val="70AD47"/>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Calibri" panose="020F0502020204030204"/>
                <a:ea typeface="+mn-ea"/>
                <a:cs typeface="+mn-cs"/>
              </a:rPr>
              <a:t>Generic</a:t>
            </a:r>
          </a:p>
        </p:txBody>
      </p:sp>
      <p:sp>
        <p:nvSpPr>
          <p:cNvPr id="45" name="Rectangle 44">
            <a:extLst>
              <a:ext uri="{FF2B5EF4-FFF2-40B4-BE49-F238E27FC236}">
                <a16:creationId xmlns:a16="http://schemas.microsoft.com/office/drawing/2014/main" id="{29B9588C-EE5C-6044-8109-6EAF1D92F22F}"/>
              </a:ext>
            </a:extLst>
          </p:cNvPr>
          <p:cNvSpPr/>
          <p:nvPr/>
        </p:nvSpPr>
        <p:spPr>
          <a:xfrm>
            <a:off x="7486751" y="2587601"/>
            <a:ext cx="1297191" cy="170063"/>
          </a:xfrm>
          <a:prstGeom prst="rect">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w="6350" cap="flat" cmpd="sng" algn="ctr">
            <a:solidFill>
              <a:srgbClr val="70AD47"/>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white"/>
                </a:solidFill>
                <a:effectLst/>
                <a:uLnTx/>
                <a:uFillTx/>
                <a:latin typeface="Calibri" panose="020F0502020204030204"/>
                <a:ea typeface="+mn-ea"/>
                <a:cs typeface="+mn-cs"/>
              </a:rPr>
              <a:t>Map</a:t>
            </a:r>
          </a:p>
        </p:txBody>
      </p:sp>
      <p:sp>
        <p:nvSpPr>
          <p:cNvPr id="46" name="Rectangle 45">
            <a:extLst>
              <a:ext uri="{FF2B5EF4-FFF2-40B4-BE49-F238E27FC236}">
                <a16:creationId xmlns:a16="http://schemas.microsoft.com/office/drawing/2014/main" id="{AE9CC8E1-5A35-DF4E-8AAF-AA440FB08C4F}"/>
              </a:ext>
            </a:extLst>
          </p:cNvPr>
          <p:cNvSpPr/>
          <p:nvPr/>
        </p:nvSpPr>
        <p:spPr>
          <a:xfrm>
            <a:off x="7486751" y="2896115"/>
            <a:ext cx="1297191" cy="170063"/>
          </a:xfrm>
          <a:prstGeom prst="rect">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w="6350" cap="flat" cmpd="sng" algn="ctr">
            <a:solidFill>
              <a:srgbClr val="ED7D31"/>
            </a:solidFill>
            <a:prstDash val="solid"/>
            <a:miter lim="800000"/>
          </a:ln>
          <a:effectLst/>
        </p:spPr>
        <p:txBody>
          <a:bodyPr rtlCol="0" anchor="ctr"/>
          <a:lstStyle/>
          <a:p>
            <a:pPr algn="ctr" defTabSz="457200" fontAlgn="auto">
              <a:spcBef>
                <a:spcPts val="0"/>
              </a:spcBef>
              <a:spcAft>
                <a:spcPts val="0"/>
              </a:spcAft>
            </a:pPr>
            <a:r>
              <a:rPr lang="en-US" sz="1100" kern="0" dirty="0">
                <a:solidFill>
                  <a:prstClr val="white"/>
                </a:solidFill>
                <a:latin typeface="Calibri" panose="020F0502020204030204"/>
                <a:cs typeface="+mn-cs"/>
              </a:rPr>
              <a:t>Optimization</a:t>
            </a:r>
            <a:endParaRPr lang="en-US" sz="900" kern="0" dirty="0">
              <a:solidFill>
                <a:prstClr val="white"/>
              </a:solidFill>
              <a:latin typeface="Calibri" panose="020F0502020204030204"/>
              <a:cs typeface="+mn-cs"/>
            </a:endParaRPr>
          </a:p>
        </p:txBody>
      </p:sp>
      <p:cxnSp>
        <p:nvCxnSpPr>
          <p:cNvPr id="32" name="Straight Arrow Connector 31">
            <a:extLst>
              <a:ext uri="{FF2B5EF4-FFF2-40B4-BE49-F238E27FC236}">
                <a16:creationId xmlns:a16="http://schemas.microsoft.com/office/drawing/2014/main" id="{08C3BEE1-3ECF-EF44-9242-A488C5065965}"/>
              </a:ext>
            </a:extLst>
          </p:cNvPr>
          <p:cNvCxnSpPr>
            <a:cxnSpLocks/>
            <a:endCxn id="46" idx="1"/>
          </p:cNvCxnSpPr>
          <p:nvPr/>
        </p:nvCxnSpPr>
        <p:spPr>
          <a:xfrm>
            <a:off x="7106027" y="2981147"/>
            <a:ext cx="3807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9BF21840-E601-5E4E-A912-7F296CE96678}"/>
              </a:ext>
            </a:extLst>
          </p:cNvPr>
          <p:cNvPicPr>
            <a:picLocks noChangeAspect="1"/>
          </p:cNvPicPr>
          <p:nvPr/>
        </p:nvPicPr>
        <p:blipFill>
          <a:blip r:embed="rId7"/>
          <a:stretch>
            <a:fillRect/>
          </a:stretch>
        </p:blipFill>
        <p:spPr>
          <a:xfrm>
            <a:off x="4297902" y="1599698"/>
            <a:ext cx="1766464" cy="521465"/>
          </a:xfrm>
          <a:prstGeom prst="rect">
            <a:avLst/>
          </a:prstGeom>
        </p:spPr>
      </p:pic>
      <p:sp>
        <p:nvSpPr>
          <p:cNvPr id="49" name="Oval 48">
            <a:extLst>
              <a:ext uri="{FF2B5EF4-FFF2-40B4-BE49-F238E27FC236}">
                <a16:creationId xmlns:a16="http://schemas.microsoft.com/office/drawing/2014/main" id="{126B8E3F-5591-404C-95E4-D2A87E348733}"/>
              </a:ext>
            </a:extLst>
          </p:cNvPr>
          <p:cNvSpPr/>
          <p:nvPr/>
        </p:nvSpPr>
        <p:spPr>
          <a:xfrm>
            <a:off x="6173403" y="1730325"/>
            <a:ext cx="649781" cy="258021"/>
          </a:xfrm>
          <a:prstGeom prst="ellipse">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defTabSz="457200" fontAlgn="auto">
              <a:spcBef>
                <a:spcPts val="0"/>
              </a:spcBef>
              <a:spcAft>
                <a:spcPts val="0"/>
              </a:spcAft>
            </a:pPr>
            <a:r>
              <a:rPr lang="en-US" sz="700" kern="0" dirty="0">
                <a:solidFill>
                  <a:prstClr val="black"/>
                </a:solidFill>
                <a:latin typeface="Calibri" panose="020F0502020204030204"/>
              </a:rPr>
              <a:t>Path</a:t>
            </a:r>
          </a:p>
          <a:p>
            <a:pPr algn="ctr" defTabSz="457200" fontAlgn="auto">
              <a:spcBef>
                <a:spcPts val="0"/>
              </a:spcBef>
              <a:spcAft>
                <a:spcPts val="0"/>
              </a:spcAft>
            </a:pPr>
            <a:r>
              <a:rPr lang="en-US" sz="700" kern="0" dirty="0">
                <a:solidFill>
                  <a:prstClr val="black"/>
                </a:solidFill>
                <a:latin typeface="Calibri" panose="020F0502020204030204"/>
              </a:rPr>
              <a:t>Profiler</a:t>
            </a:r>
          </a:p>
        </p:txBody>
      </p:sp>
      <p:cxnSp>
        <p:nvCxnSpPr>
          <p:cNvPr id="51" name="Elbow Connector 50">
            <a:extLst>
              <a:ext uri="{FF2B5EF4-FFF2-40B4-BE49-F238E27FC236}">
                <a16:creationId xmlns:a16="http://schemas.microsoft.com/office/drawing/2014/main" id="{31AEEB8A-05D5-194C-A35F-3FFE529A8156}"/>
              </a:ext>
            </a:extLst>
          </p:cNvPr>
          <p:cNvCxnSpPr>
            <a:stCxn id="45" idx="1"/>
            <a:endCxn id="49" idx="6"/>
          </p:cNvCxnSpPr>
          <p:nvPr/>
        </p:nvCxnSpPr>
        <p:spPr>
          <a:xfrm rot="10800000">
            <a:off x="6823185" y="1859337"/>
            <a:ext cx="663567" cy="813297"/>
          </a:xfrm>
          <a:prstGeom prst="bentConnector3">
            <a:avLst>
              <a:gd name="adj1" fmla="val 3991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06311DB9-259F-3043-B9FC-1CCACAD053AE}"/>
              </a:ext>
            </a:extLst>
          </p:cNvPr>
          <p:cNvCxnSpPr>
            <a:stCxn id="49" idx="2"/>
            <a:endCxn id="48" idx="3"/>
          </p:cNvCxnSpPr>
          <p:nvPr/>
        </p:nvCxnSpPr>
        <p:spPr>
          <a:xfrm flipH="1">
            <a:off x="6064366" y="1859336"/>
            <a:ext cx="109037" cy="10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C4645337-B3C4-A043-9D81-35BF2DEDE05B}"/>
              </a:ext>
            </a:extLst>
          </p:cNvPr>
          <p:cNvCxnSpPr>
            <a:cxnSpLocks/>
            <a:stCxn id="48" idx="2"/>
            <a:endCxn id="5" idx="0"/>
          </p:cNvCxnSpPr>
          <p:nvPr/>
        </p:nvCxnSpPr>
        <p:spPr>
          <a:xfrm>
            <a:off x="5181134" y="2121163"/>
            <a:ext cx="2537" cy="3474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BA2A6AB0-F9FC-6F46-B07F-7C77D28C2165}"/>
              </a:ext>
            </a:extLst>
          </p:cNvPr>
          <p:cNvCxnSpPr>
            <a:cxnSpLocks/>
            <a:stCxn id="5" idx="2"/>
            <a:endCxn id="11" idx="0"/>
          </p:cNvCxnSpPr>
          <p:nvPr/>
        </p:nvCxnSpPr>
        <p:spPr>
          <a:xfrm>
            <a:off x="5183671" y="2974172"/>
            <a:ext cx="0" cy="2942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298614C7-3654-834F-A3FE-71F942B6E411}"/>
              </a:ext>
            </a:extLst>
          </p:cNvPr>
          <p:cNvSpPr/>
          <p:nvPr/>
        </p:nvSpPr>
        <p:spPr>
          <a:xfrm>
            <a:off x="5848512" y="3389296"/>
            <a:ext cx="649781" cy="258021"/>
          </a:xfrm>
          <a:prstGeom prst="ellipse">
            <a:avLst/>
          </a:prstGeom>
          <a:ln/>
        </p:spPr>
        <p:style>
          <a:lnRef idx="1">
            <a:schemeClr val="accent3"/>
          </a:lnRef>
          <a:fillRef idx="2">
            <a:schemeClr val="accent3"/>
          </a:fillRef>
          <a:effectRef idx="1">
            <a:schemeClr val="accent3"/>
          </a:effectRef>
          <a:fontRef idx="minor">
            <a:schemeClr val="dk1"/>
          </a:fontRef>
        </p:style>
        <p:txBody>
          <a:bodyPr lIns="36000" tIns="36000" rIns="36000" bIns="36000" rtlCol="0" anchor="ctr"/>
          <a:lstStyle/>
          <a:p>
            <a:pPr algn="ctr" defTabSz="457200" fontAlgn="auto">
              <a:spcBef>
                <a:spcPts val="0"/>
              </a:spcBef>
              <a:spcAft>
                <a:spcPts val="0"/>
              </a:spcAft>
            </a:pPr>
            <a:r>
              <a:rPr lang="en-US" sz="700" kern="0" dirty="0">
                <a:solidFill>
                  <a:prstClr val="black"/>
                </a:solidFill>
                <a:latin typeface="Calibri" panose="020F0502020204030204"/>
              </a:rPr>
              <a:t>Command generator</a:t>
            </a:r>
          </a:p>
        </p:txBody>
      </p:sp>
      <p:cxnSp>
        <p:nvCxnSpPr>
          <p:cNvPr id="67" name="Straight Arrow Connector 66">
            <a:extLst>
              <a:ext uri="{FF2B5EF4-FFF2-40B4-BE49-F238E27FC236}">
                <a16:creationId xmlns:a16="http://schemas.microsoft.com/office/drawing/2014/main" id="{DCBE89CE-EE68-424A-87DF-75185F51EDCB}"/>
              </a:ext>
            </a:extLst>
          </p:cNvPr>
          <p:cNvCxnSpPr>
            <a:cxnSpLocks/>
            <a:stCxn id="11" idx="3"/>
            <a:endCxn id="65" idx="2"/>
          </p:cNvCxnSpPr>
          <p:nvPr/>
        </p:nvCxnSpPr>
        <p:spPr>
          <a:xfrm flipV="1">
            <a:off x="5612756" y="3518307"/>
            <a:ext cx="235756" cy="29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Elbow Connector 69">
            <a:extLst>
              <a:ext uri="{FF2B5EF4-FFF2-40B4-BE49-F238E27FC236}">
                <a16:creationId xmlns:a16="http://schemas.microsoft.com/office/drawing/2014/main" id="{321DBFF5-841B-734D-92C5-45E7A86D465D}"/>
              </a:ext>
            </a:extLst>
          </p:cNvPr>
          <p:cNvCxnSpPr>
            <a:cxnSpLocks/>
            <a:stCxn id="65" idx="6"/>
            <a:endCxn id="36" idx="2"/>
          </p:cNvCxnSpPr>
          <p:nvPr/>
        </p:nvCxnSpPr>
        <p:spPr>
          <a:xfrm flipV="1">
            <a:off x="6498293" y="3103730"/>
            <a:ext cx="131508" cy="41457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A59403A1-BA35-3E45-8A6A-B5282AF91013}"/>
              </a:ext>
            </a:extLst>
          </p:cNvPr>
          <p:cNvSpPr txBox="1"/>
          <p:nvPr/>
        </p:nvSpPr>
        <p:spPr>
          <a:xfrm>
            <a:off x="7096259" y="811435"/>
            <a:ext cx="780983" cy="307777"/>
          </a:xfrm>
          <a:prstGeom prst="rect">
            <a:avLst/>
          </a:prstGeom>
          <a:noFill/>
        </p:spPr>
        <p:txBody>
          <a:bodyPr wrap="none" rtlCol="0">
            <a:spAutoFit/>
          </a:bodyPr>
          <a:lstStyle/>
          <a:p>
            <a:r>
              <a:rPr lang="en-US" sz="1400" b="1" u="sng" dirty="0">
                <a:solidFill>
                  <a:schemeClr val="accent6">
                    <a:lumMod val="75000"/>
                  </a:schemeClr>
                </a:solidFill>
              </a:rPr>
              <a:t>Design</a:t>
            </a:r>
          </a:p>
        </p:txBody>
      </p:sp>
      <p:sp>
        <p:nvSpPr>
          <p:cNvPr id="74" name="Oval 73">
            <a:extLst>
              <a:ext uri="{FF2B5EF4-FFF2-40B4-BE49-F238E27FC236}">
                <a16:creationId xmlns:a16="http://schemas.microsoft.com/office/drawing/2014/main" id="{B7EA3520-6B60-354F-B18D-027BAE3A66FC}"/>
              </a:ext>
            </a:extLst>
          </p:cNvPr>
          <p:cNvSpPr/>
          <p:nvPr/>
        </p:nvSpPr>
        <p:spPr>
          <a:xfrm>
            <a:off x="1534573" y="1457414"/>
            <a:ext cx="649781" cy="258021"/>
          </a:xfrm>
          <a:prstGeom prst="ellipse">
            <a:avLst/>
          </a:prstGeom>
          <a:ln/>
        </p:spPr>
        <p:style>
          <a:lnRef idx="1">
            <a:schemeClr val="accent3"/>
          </a:lnRef>
          <a:fillRef idx="2">
            <a:schemeClr val="accent3"/>
          </a:fillRef>
          <a:effectRef idx="1">
            <a:schemeClr val="accent3"/>
          </a:effectRef>
          <a:fontRef idx="minor">
            <a:schemeClr val="dk1"/>
          </a:fontRef>
        </p:style>
        <p:txBody>
          <a:bodyPr lIns="36000" tIns="36000" rIns="36000" bIns="36000" rtlCol="0" anchor="ctr"/>
          <a:lstStyle/>
          <a:p>
            <a:pPr algn="ctr" defTabSz="457200" fontAlgn="auto">
              <a:spcBef>
                <a:spcPts val="0"/>
              </a:spcBef>
              <a:spcAft>
                <a:spcPts val="0"/>
              </a:spcAft>
            </a:pPr>
            <a:r>
              <a:rPr lang="en-US" sz="700" kern="0" dirty="0">
                <a:solidFill>
                  <a:prstClr val="black"/>
                </a:solidFill>
                <a:latin typeface="Calibri" panose="020F0502020204030204"/>
              </a:rPr>
              <a:t>Design Analyzer</a:t>
            </a:r>
          </a:p>
        </p:txBody>
      </p:sp>
      <p:pic>
        <p:nvPicPr>
          <p:cNvPr id="75" name="Picture 74">
            <a:extLst>
              <a:ext uri="{FF2B5EF4-FFF2-40B4-BE49-F238E27FC236}">
                <a16:creationId xmlns:a16="http://schemas.microsoft.com/office/drawing/2014/main" id="{0B9A3A8D-F84E-9F41-A287-9178B3E216DB}"/>
              </a:ext>
            </a:extLst>
          </p:cNvPr>
          <p:cNvPicPr>
            <a:picLocks noChangeAspect="1"/>
          </p:cNvPicPr>
          <p:nvPr/>
        </p:nvPicPr>
        <p:blipFill>
          <a:blip r:embed="rId8"/>
          <a:stretch>
            <a:fillRect/>
          </a:stretch>
        </p:blipFill>
        <p:spPr>
          <a:xfrm>
            <a:off x="1556535" y="1807025"/>
            <a:ext cx="2039770" cy="611167"/>
          </a:xfrm>
          <a:prstGeom prst="rect">
            <a:avLst/>
          </a:prstGeom>
        </p:spPr>
      </p:pic>
      <p:sp>
        <p:nvSpPr>
          <p:cNvPr id="76" name="Can 75">
            <a:extLst>
              <a:ext uri="{FF2B5EF4-FFF2-40B4-BE49-F238E27FC236}">
                <a16:creationId xmlns:a16="http://schemas.microsoft.com/office/drawing/2014/main" id="{C1BCC627-3D26-FB44-B707-7581A56C0FA9}"/>
              </a:ext>
            </a:extLst>
          </p:cNvPr>
          <p:cNvSpPr/>
          <p:nvPr/>
        </p:nvSpPr>
        <p:spPr>
          <a:xfrm>
            <a:off x="206346" y="3545672"/>
            <a:ext cx="939211" cy="491567"/>
          </a:xfrm>
          <a:prstGeom prst="can">
            <a:avLst/>
          </a:prstGeom>
          <a:ln/>
        </p:spPr>
        <p:style>
          <a:lnRef idx="1">
            <a:schemeClr val="accent6"/>
          </a:lnRef>
          <a:fillRef idx="3">
            <a:schemeClr val="accent6"/>
          </a:fillRef>
          <a:effectRef idx="2">
            <a:schemeClr val="accent6"/>
          </a:effectRef>
          <a:fontRef idx="minor">
            <a:schemeClr val="lt1"/>
          </a:fontRef>
        </p:style>
        <p:txBody>
          <a:bodyPr rtlCol="0" anchor="ctr"/>
          <a:lstStyle/>
          <a:p>
            <a:pPr algn="ctr" defTabSz="457200" fontAlgn="auto">
              <a:spcBef>
                <a:spcPts val="0"/>
              </a:spcBef>
              <a:spcAft>
                <a:spcPts val="0"/>
              </a:spcAft>
            </a:pPr>
            <a:r>
              <a:rPr lang="en-US" sz="1000" kern="0" dirty="0">
                <a:solidFill>
                  <a:prstClr val="white"/>
                </a:solidFill>
                <a:latin typeface="Calibri" panose="020F0502020204030204"/>
              </a:rPr>
              <a:t>Standard Cell Library</a:t>
            </a:r>
          </a:p>
        </p:txBody>
      </p:sp>
      <p:sp>
        <p:nvSpPr>
          <p:cNvPr id="77" name="Oval 76">
            <a:extLst>
              <a:ext uri="{FF2B5EF4-FFF2-40B4-BE49-F238E27FC236}">
                <a16:creationId xmlns:a16="http://schemas.microsoft.com/office/drawing/2014/main" id="{DCB8D73E-4A95-BA41-A303-E91F7022F6A1}"/>
              </a:ext>
            </a:extLst>
          </p:cNvPr>
          <p:cNvSpPr/>
          <p:nvPr/>
        </p:nvSpPr>
        <p:spPr>
          <a:xfrm>
            <a:off x="1534572" y="3665622"/>
            <a:ext cx="649781" cy="258021"/>
          </a:xfrm>
          <a:prstGeom prst="ellipse">
            <a:avLst/>
          </a:prstGeom>
          <a:ln/>
        </p:spPr>
        <p:style>
          <a:lnRef idx="1">
            <a:schemeClr val="accent3"/>
          </a:lnRef>
          <a:fillRef idx="2">
            <a:schemeClr val="accent3"/>
          </a:fillRef>
          <a:effectRef idx="1">
            <a:schemeClr val="accent3"/>
          </a:effectRef>
          <a:fontRef idx="minor">
            <a:schemeClr val="dk1"/>
          </a:fontRef>
        </p:style>
        <p:txBody>
          <a:bodyPr lIns="36000" tIns="36000" rIns="36000" bIns="36000" rtlCol="0" anchor="ctr"/>
          <a:lstStyle/>
          <a:p>
            <a:pPr algn="ctr" defTabSz="457200" fontAlgn="auto">
              <a:spcBef>
                <a:spcPts val="0"/>
              </a:spcBef>
              <a:spcAft>
                <a:spcPts val="0"/>
              </a:spcAft>
            </a:pPr>
            <a:r>
              <a:rPr lang="en-US" sz="700" kern="0" dirty="0">
                <a:solidFill>
                  <a:prstClr val="black"/>
                </a:solidFill>
                <a:latin typeface="Calibri" panose="020F0502020204030204"/>
              </a:rPr>
              <a:t>Library  Analyzer</a:t>
            </a:r>
          </a:p>
        </p:txBody>
      </p:sp>
      <p:cxnSp>
        <p:nvCxnSpPr>
          <p:cNvPr id="81" name="Elbow Connector 80">
            <a:extLst>
              <a:ext uri="{FF2B5EF4-FFF2-40B4-BE49-F238E27FC236}">
                <a16:creationId xmlns:a16="http://schemas.microsoft.com/office/drawing/2014/main" id="{9BE4A468-9EC6-EA40-B61A-1B70B4B677E7}"/>
              </a:ext>
            </a:extLst>
          </p:cNvPr>
          <p:cNvCxnSpPr>
            <a:stCxn id="74" idx="6"/>
            <a:endCxn id="75" idx="0"/>
          </p:cNvCxnSpPr>
          <p:nvPr/>
        </p:nvCxnSpPr>
        <p:spPr>
          <a:xfrm>
            <a:off x="2184354" y="1586425"/>
            <a:ext cx="392066" cy="2206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F94F9994-8193-5243-BB62-A103A65B39F5}"/>
              </a:ext>
            </a:extLst>
          </p:cNvPr>
          <p:cNvCxnSpPr>
            <a:stCxn id="72" idx="3"/>
            <a:endCxn id="74" idx="2"/>
          </p:cNvCxnSpPr>
          <p:nvPr/>
        </p:nvCxnSpPr>
        <p:spPr>
          <a:xfrm>
            <a:off x="1253353" y="1577904"/>
            <a:ext cx="281220" cy="85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C2ECF6D7-0198-0947-980A-70A8E419BF03}"/>
              </a:ext>
            </a:extLst>
          </p:cNvPr>
          <p:cNvCxnSpPr>
            <a:stCxn id="76" idx="4"/>
            <a:endCxn id="77" idx="2"/>
          </p:cNvCxnSpPr>
          <p:nvPr/>
        </p:nvCxnSpPr>
        <p:spPr>
          <a:xfrm>
            <a:off x="1145557" y="3791456"/>
            <a:ext cx="389015" cy="31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86" name="Picture 85">
            <a:extLst>
              <a:ext uri="{FF2B5EF4-FFF2-40B4-BE49-F238E27FC236}">
                <a16:creationId xmlns:a16="http://schemas.microsoft.com/office/drawing/2014/main" id="{BAC3F3CF-C276-2749-9F59-94C604F16E51}"/>
              </a:ext>
            </a:extLst>
          </p:cNvPr>
          <p:cNvPicPr>
            <a:picLocks noChangeAspect="1"/>
          </p:cNvPicPr>
          <p:nvPr/>
        </p:nvPicPr>
        <p:blipFill>
          <a:blip r:embed="rId9"/>
          <a:stretch>
            <a:fillRect/>
          </a:stretch>
        </p:blipFill>
        <p:spPr>
          <a:xfrm>
            <a:off x="1555130" y="3032082"/>
            <a:ext cx="2039770" cy="528026"/>
          </a:xfrm>
          <a:prstGeom prst="rect">
            <a:avLst/>
          </a:prstGeom>
        </p:spPr>
      </p:pic>
      <p:cxnSp>
        <p:nvCxnSpPr>
          <p:cNvPr id="88" name="Elbow Connector 87">
            <a:extLst>
              <a:ext uri="{FF2B5EF4-FFF2-40B4-BE49-F238E27FC236}">
                <a16:creationId xmlns:a16="http://schemas.microsoft.com/office/drawing/2014/main" id="{54BE9AA6-9393-E542-9220-A00EF2C4EB7C}"/>
              </a:ext>
            </a:extLst>
          </p:cNvPr>
          <p:cNvCxnSpPr>
            <a:stCxn id="77" idx="6"/>
            <a:endCxn id="86" idx="2"/>
          </p:cNvCxnSpPr>
          <p:nvPr/>
        </p:nvCxnSpPr>
        <p:spPr>
          <a:xfrm flipV="1">
            <a:off x="2184353" y="3560108"/>
            <a:ext cx="390662" cy="23452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6F8FB8D5-9BA4-1B4F-AD2A-A2820DB792B6}"/>
              </a:ext>
            </a:extLst>
          </p:cNvPr>
          <p:cNvSpPr/>
          <p:nvPr/>
        </p:nvSpPr>
        <p:spPr>
          <a:xfrm>
            <a:off x="3755415" y="2467550"/>
            <a:ext cx="858170" cy="505589"/>
          </a:xfrm>
          <a:prstGeom prst="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IN" sz="1000" b="0" i="0" u="none" strike="noStrike" kern="0" cap="none" spc="0" normalizeH="0" baseline="0" noProof="0" dirty="0">
                <a:ln>
                  <a:noFill/>
                </a:ln>
                <a:solidFill>
                  <a:prstClr val="white"/>
                </a:solidFill>
                <a:effectLst/>
                <a:uLnTx/>
                <a:uFillTx/>
                <a:latin typeface="Calibri" panose="020F0502020204030204"/>
                <a:ea typeface="+mn-ea"/>
                <a:cs typeface="+mn-cs"/>
              </a:rPr>
              <a:t>Machine Learning Module</a:t>
            </a:r>
          </a:p>
        </p:txBody>
      </p:sp>
      <p:cxnSp>
        <p:nvCxnSpPr>
          <p:cNvPr id="91" name="Elbow Connector 90">
            <a:extLst>
              <a:ext uri="{FF2B5EF4-FFF2-40B4-BE49-F238E27FC236}">
                <a16:creationId xmlns:a16="http://schemas.microsoft.com/office/drawing/2014/main" id="{7D9C40F2-AB06-3B42-9D62-419EA02D498D}"/>
              </a:ext>
            </a:extLst>
          </p:cNvPr>
          <p:cNvCxnSpPr>
            <a:stCxn id="75" idx="3"/>
            <a:endCxn id="89" idx="0"/>
          </p:cNvCxnSpPr>
          <p:nvPr/>
        </p:nvCxnSpPr>
        <p:spPr>
          <a:xfrm>
            <a:off x="3596305" y="2112609"/>
            <a:ext cx="588195" cy="35494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4" name="Elbow Connector 93">
            <a:extLst>
              <a:ext uri="{FF2B5EF4-FFF2-40B4-BE49-F238E27FC236}">
                <a16:creationId xmlns:a16="http://schemas.microsoft.com/office/drawing/2014/main" id="{C61649CB-4100-7740-8BDB-DBE59BA01D96}"/>
              </a:ext>
            </a:extLst>
          </p:cNvPr>
          <p:cNvCxnSpPr>
            <a:stCxn id="86" idx="3"/>
            <a:endCxn id="89" idx="2"/>
          </p:cNvCxnSpPr>
          <p:nvPr/>
        </p:nvCxnSpPr>
        <p:spPr>
          <a:xfrm flipV="1">
            <a:off x="3594900" y="2973139"/>
            <a:ext cx="589600" cy="32295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Right Arrow 94">
            <a:extLst>
              <a:ext uri="{FF2B5EF4-FFF2-40B4-BE49-F238E27FC236}">
                <a16:creationId xmlns:a16="http://schemas.microsoft.com/office/drawing/2014/main" id="{1C0C206F-F43E-804D-B90F-14F50DF3E1B0}"/>
              </a:ext>
            </a:extLst>
          </p:cNvPr>
          <p:cNvSpPr/>
          <p:nvPr/>
        </p:nvSpPr>
        <p:spPr>
          <a:xfrm>
            <a:off x="4613585" y="2649655"/>
            <a:ext cx="141001" cy="2018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a:extLst>
              <a:ext uri="{FF2B5EF4-FFF2-40B4-BE49-F238E27FC236}">
                <a16:creationId xmlns:a16="http://schemas.microsoft.com/office/drawing/2014/main" id="{EDE200AC-E271-5447-A1A2-448EAFC22392}"/>
              </a:ext>
            </a:extLst>
          </p:cNvPr>
          <p:cNvGrpSpPr/>
          <p:nvPr/>
        </p:nvGrpSpPr>
        <p:grpSpPr>
          <a:xfrm>
            <a:off x="1579176" y="4025590"/>
            <a:ext cx="2290297" cy="347058"/>
            <a:chOff x="1579176" y="4025590"/>
            <a:chExt cx="2290297" cy="347058"/>
          </a:xfrm>
        </p:grpSpPr>
        <p:sp>
          <p:nvSpPr>
            <p:cNvPr id="97" name="Rectangle 96">
              <a:extLst>
                <a:ext uri="{FF2B5EF4-FFF2-40B4-BE49-F238E27FC236}">
                  <a16:creationId xmlns:a16="http://schemas.microsoft.com/office/drawing/2014/main" id="{15B327AE-F7D3-5D40-9CB2-BE274C62F26E}"/>
                </a:ext>
              </a:extLst>
            </p:cNvPr>
            <p:cNvSpPr/>
            <p:nvPr/>
          </p:nvSpPr>
          <p:spPr>
            <a:xfrm>
              <a:off x="1706137" y="4060414"/>
              <a:ext cx="2163336" cy="3122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700" b="1" dirty="0"/>
                <a:t>Library Analyzer: </a:t>
              </a:r>
              <a:r>
                <a:rPr lang="en-US" sz="700" dirty="0"/>
                <a:t>Analyzes standard cell library and generates a DB of cell information with ranking using different parameters</a:t>
              </a:r>
            </a:p>
          </p:txBody>
        </p:sp>
        <p:sp>
          <p:nvSpPr>
            <p:cNvPr id="96" name="Oval 95">
              <a:extLst>
                <a:ext uri="{FF2B5EF4-FFF2-40B4-BE49-F238E27FC236}">
                  <a16:creationId xmlns:a16="http://schemas.microsoft.com/office/drawing/2014/main" id="{1BD8A161-3E54-4447-91FA-A46751C7183A}"/>
                </a:ext>
              </a:extLst>
            </p:cNvPr>
            <p:cNvSpPr/>
            <p:nvPr/>
          </p:nvSpPr>
          <p:spPr>
            <a:xfrm>
              <a:off x="1579176" y="4025590"/>
              <a:ext cx="171565" cy="1449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1</a:t>
              </a:r>
            </a:p>
          </p:txBody>
        </p:sp>
      </p:grpSp>
      <p:grpSp>
        <p:nvGrpSpPr>
          <p:cNvPr id="99" name="Group 98">
            <a:extLst>
              <a:ext uri="{FF2B5EF4-FFF2-40B4-BE49-F238E27FC236}">
                <a16:creationId xmlns:a16="http://schemas.microsoft.com/office/drawing/2014/main" id="{18C4F471-9AB0-6141-916E-C90F29B189FC}"/>
              </a:ext>
            </a:extLst>
          </p:cNvPr>
          <p:cNvGrpSpPr/>
          <p:nvPr/>
        </p:nvGrpSpPr>
        <p:grpSpPr>
          <a:xfrm>
            <a:off x="1642656" y="730867"/>
            <a:ext cx="2290297" cy="645614"/>
            <a:chOff x="1579176" y="4025590"/>
            <a:chExt cx="2290297" cy="645614"/>
          </a:xfrm>
        </p:grpSpPr>
        <p:sp>
          <p:nvSpPr>
            <p:cNvPr id="100" name="Rectangle 99">
              <a:extLst>
                <a:ext uri="{FF2B5EF4-FFF2-40B4-BE49-F238E27FC236}">
                  <a16:creationId xmlns:a16="http://schemas.microsoft.com/office/drawing/2014/main" id="{48430E1C-618E-CF41-812B-7C937BA7A5F1}"/>
                </a:ext>
              </a:extLst>
            </p:cNvPr>
            <p:cNvSpPr/>
            <p:nvPr/>
          </p:nvSpPr>
          <p:spPr>
            <a:xfrm>
              <a:off x="1706137" y="4060413"/>
              <a:ext cx="2163336" cy="6107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700" b="1" dirty="0"/>
                <a:t>Design Analyzer: </a:t>
              </a:r>
              <a:r>
                <a:rPr lang="en-US" sz="700" dirty="0"/>
                <a:t>Analyzes previously closed designs and also run the same design with default flow to generate slack diff per path and other features of the path which are later used for training the module</a:t>
              </a:r>
            </a:p>
          </p:txBody>
        </p:sp>
        <p:sp>
          <p:nvSpPr>
            <p:cNvPr id="101" name="Oval 100">
              <a:extLst>
                <a:ext uri="{FF2B5EF4-FFF2-40B4-BE49-F238E27FC236}">
                  <a16:creationId xmlns:a16="http://schemas.microsoft.com/office/drawing/2014/main" id="{9DBBB62F-AE32-A343-BAFA-93A69C48C58A}"/>
                </a:ext>
              </a:extLst>
            </p:cNvPr>
            <p:cNvSpPr/>
            <p:nvPr/>
          </p:nvSpPr>
          <p:spPr>
            <a:xfrm>
              <a:off x="1579176" y="4025590"/>
              <a:ext cx="171565" cy="1449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2</a:t>
              </a:r>
            </a:p>
          </p:txBody>
        </p:sp>
      </p:grpSp>
      <p:sp>
        <p:nvSpPr>
          <p:cNvPr id="106" name="Rectangle 105">
            <a:extLst>
              <a:ext uri="{FF2B5EF4-FFF2-40B4-BE49-F238E27FC236}">
                <a16:creationId xmlns:a16="http://schemas.microsoft.com/office/drawing/2014/main" id="{56D5B85D-8A44-EB4C-8BA8-B5A1DC2744D7}"/>
              </a:ext>
            </a:extLst>
          </p:cNvPr>
          <p:cNvSpPr/>
          <p:nvPr/>
        </p:nvSpPr>
        <p:spPr>
          <a:xfrm>
            <a:off x="1465808" y="2551823"/>
            <a:ext cx="2163336" cy="3122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700" b="1" dirty="0"/>
              <a:t>Training Machine Learning Model: </a:t>
            </a:r>
            <a:r>
              <a:rPr lang="en-US" sz="700" dirty="0"/>
              <a:t>ML model is trained using “Library DB” and “Design DB” by running regression. </a:t>
            </a:r>
          </a:p>
        </p:txBody>
      </p:sp>
      <p:sp>
        <p:nvSpPr>
          <p:cNvPr id="107" name="Oval 106">
            <a:extLst>
              <a:ext uri="{FF2B5EF4-FFF2-40B4-BE49-F238E27FC236}">
                <a16:creationId xmlns:a16="http://schemas.microsoft.com/office/drawing/2014/main" id="{DED7F233-1357-8149-9E29-224F2FF26CEA}"/>
              </a:ext>
            </a:extLst>
          </p:cNvPr>
          <p:cNvSpPr/>
          <p:nvPr/>
        </p:nvSpPr>
        <p:spPr>
          <a:xfrm>
            <a:off x="3528079" y="2487433"/>
            <a:ext cx="171565" cy="1449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3</a:t>
            </a:r>
          </a:p>
        </p:txBody>
      </p:sp>
      <p:sp>
        <p:nvSpPr>
          <p:cNvPr id="109" name="Rectangle 108">
            <a:extLst>
              <a:ext uri="{FF2B5EF4-FFF2-40B4-BE49-F238E27FC236}">
                <a16:creationId xmlns:a16="http://schemas.microsoft.com/office/drawing/2014/main" id="{F558FC0C-95C6-1B4B-BB4E-F73B772CE8F1}"/>
              </a:ext>
            </a:extLst>
          </p:cNvPr>
          <p:cNvSpPr/>
          <p:nvPr/>
        </p:nvSpPr>
        <p:spPr>
          <a:xfrm>
            <a:off x="5232517" y="2128544"/>
            <a:ext cx="792000" cy="183590"/>
          </a:xfrm>
          <a:prstGeom prst="rect">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r"/>
            <a:r>
              <a:rPr lang="en-US" sz="700" dirty="0"/>
              <a:t>Applying machine learning model</a:t>
            </a:r>
          </a:p>
        </p:txBody>
      </p:sp>
      <p:sp>
        <p:nvSpPr>
          <p:cNvPr id="108" name="Oval 107">
            <a:extLst>
              <a:ext uri="{FF2B5EF4-FFF2-40B4-BE49-F238E27FC236}">
                <a16:creationId xmlns:a16="http://schemas.microsoft.com/office/drawing/2014/main" id="{CC61C830-50B8-7949-AE80-F8CAA1289442}"/>
              </a:ext>
            </a:extLst>
          </p:cNvPr>
          <p:cNvSpPr/>
          <p:nvPr/>
        </p:nvSpPr>
        <p:spPr>
          <a:xfrm>
            <a:off x="5218886" y="2226665"/>
            <a:ext cx="171565" cy="1449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5</a:t>
            </a:r>
          </a:p>
        </p:txBody>
      </p:sp>
      <p:sp>
        <p:nvSpPr>
          <p:cNvPr id="111" name="Rectangle 110">
            <a:extLst>
              <a:ext uri="{FF2B5EF4-FFF2-40B4-BE49-F238E27FC236}">
                <a16:creationId xmlns:a16="http://schemas.microsoft.com/office/drawing/2014/main" id="{77BC9A5A-313D-7347-BB6F-00DC723575BC}"/>
              </a:ext>
            </a:extLst>
          </p:cNvPr>
          <p:cNvSpPr/>
          <p:nvPr/>
        </p:nvSpPr>
        <p:spPr>
          <a:xfrm>
            <a:off x="7981933" y="944450"/>
            <a:ext cx="1113155" cy="31223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sz="700" dirty="0"/>
              <a:t>Design to be Synthesized for higher performance</a:t>
            </a:r>
          </a:p>
        </p:txBody>
      </p:sp>
      <p:sp>
        <p:nvSpPr>
          <p:cNvPr id="112" name="Oval 111">
            <a:extLst>
              <a:ext uri="{FF2B5EF4-FFF2-40B4-BE49-F238E27FC236}">
                <a16:creationId xmlns:a16="http://schemas.microsoft.com/office/drawing/2014/main" id="{DF4D68E8-9672-4C45-9E20-7CC941C671D5}"/>
              </a:ext>
            </a:extLst>
          </p:cNvPr>
          <p:cNvSpPr/>
          <p:nvPr/>
        </p:nvSpPr>
        <p:spPr>
          <a:xfrm>
            <a:off x="7854972" y="909626"/>
            <a:ext cx="171565" cy="1449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4</a:t>
            </a:r>
          </a:p>
        </p:txBody>
      </p:sp>
      <p:cxnSp>
        <p:nvCxnSpPr>
          <p:cNvPr id="114" name="Straight Arrow Connector 113">
            <a:extLst>
              <a:ext uri="{FF2B5EF4-FFF2-40B4-BE49-F238E27FC236}">
                <a16:creationId xmlns:a16="http://schemas.microsoft.com/office/drawing/2014/main" id="{E21252EC-2CDB-C14A-B4FF-FFC49A251076}"/>
              </a:ext>
            </a:extLst>
          </p:cNvPr>
          <p:cNvCxnSpPr>
            <a:stCxn id="44" idx="2"/>
            <a:endCxn id="45" idx="0"/>
          </p:cNvCxnSpPr>
          <p:nvPr/>
        </p:nvCxnSpPr>
        <p:spPr>
          <a:xfrm>
            <a:off x="8135347" y="2449150"/>
            <a:ext cx="0" cy="138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472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1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5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7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3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2" grpId="0" animBg="1"/>
      <p:bldP spid="3" grpId="0" animBg="1"/>
      <p:bldP spid="5" grpId="0" animBg="1"/>
      <p:bldP spid="11" grpId="0" animBg="1"/>
      <p:bldP spid="34" grpId="0" animBg="1"/>
      <p:bldP spid="36" grpId="0" animBg="1"/>
      <p:bldP spid="38" grpId="0" animBg="1"/>
      <p:bldP spid="39" grpId="0" animBg="1"/>
      <p:bldGraphic spid="41" grpId="0">
        <p:bldAsOne/>
      </p:bldGraphic>
      <p:bldP spid="44" grpId="0" animBg="1"/>
      <p:bldP spid="45" grpId="0" animBg="1"/>
      <p:bldP spid="46" grpId="0" animBg="1"/>
      <p:bldP spid="49" grpId="0" animBg="1"/>
      <p:bldP spid="65" grpId="0" animBg="1"/>
      <p:bldP spid="71" grpId="0"/>
      <p:bldP spid="74" grpId="0" animBg="1"/>
      <p:bldP spid="76" grpId="0" animBg="1"/>
      <p:bldP spid="77" grpId="0" animBg="1"/>
      <p:bldP spid="89" grpId="0" animBg="1"/>
      <p:bldP spid="95" grpId="0" animBg="1"/>
      <p:bldP spid="106" grpId="0" animBg="1"/>
      <p:bldP spid="107" grpId="0" animBg="1"/>
      <p:bldP spid="109" grpId="0" animBg="1"/>
      <p:bldP spid="108" grpId="0" animBg="1"/>
      <p:bldP spid="111" grpId="0" animBg="1"/>
      <p:bldP spid="1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51FB34-EDB2-F442-B49B-5701ACD91A76}"/>
              </a:ext>
            </a:extLst>
          </p:cNvPr>
          <p:cNvSpPr>
            <a:spLocks noGrp="1"/>
          </p:cNvSpPr>
          <p:nvPr>
            <p:ph type="title"/>
          </p:nvPr>
        </p:nvSpPr>
        <p:spPr/>
        <p:txBody>
          <a:bodyPr/>
          <a:lstStyle/>
          <a:p>
            <a:r>
              <a:rPr lang="en-US" dirty="0"/>
              <a:t>Proposed Solution – Details</a:t>
            </a:r>
          </a:p>
        </p:txBody>
      </p:sp>
      <p:sp>
        <p:nvSpPr>
          <p:cNvPr id="4" name="Content Placeholder 3">
            <a:extLst>
              <a:ext uri="{FF2B5EF4-FFF2-40B4-BE49-F238E27FC236}">
                <a16:creationId xmlns:a16="http://schemas.microsoft.com/office/drawing/2014/main" id="{99130784-867A-2344-B466-C2AA237F7CEC}"/>
              </a:ext>
            </a:extLst>
          </p:cNvPr>
          <p:cNvSpPr>
            <a:spLocks noGrp="1"/>
          </p:cNvSpPr>
          <p:nvPr>
            <p:ph idx="1"/>
          </p:nvPr>
        </p:nvSpPr>
        <p:spPr>
          <a:xfrm>
            <a:off x="333376" y="741747"/>
            <a:ext cx="8467725" cy="3852555"/>
          </a:xfrm>
        </p:spPr>
        <p:style>
          <a:lnRef idx="1">
            <a:schemeClr val="accent3"/>
          </a:lnRef>
          <a:fillRef idx="2">
            <a:schemeClr val="accent3"/>
          </a:fillRef>
          <a:effectRef idx="1">
            <a:schemeClr val="accent3"/>
          </a:effectRef>
          <a:fontRef idx="minor">
            <a:schemeClr val="dk1"/>
          </a:fontRef>
        </p:style>
        <p:txBody>
          <a:bodyPr>
            <a:normAutofit fontScale="47500" lnSpcReduction="20000"/>
          </a:bodyPr>
          <a:lstStyle/>
          <a:p>
            <a:pPr>
              <a:buFont typeface="Wingdings" pitchFamily="2" charset="2"/>
              <a:buChar char="Ø"/>
            </a:pPr>
            <a:r>
              <a:rPr lang="en-IN" sz="2500" b="1" dirty="0">
                <a:solidFill>
                  <a:schemeClr val="tx1"/>
                </a:solidFill>
              </a:rPr>
              <a:t>Machine Learning (ML) Data Preparation</a:t>
            </a:r>
          </a:p>
          <a:p>
            <a:pPr lvl="1"/>
            <a:r>
              <a:rPr lang="en-IN" sz="2100" dirty="0"/>
              <a:t>Library analyser: A DB is prepared for the different parameters which will be utilized by Machine Learning model</a:t>
            </a:r>
          </a:p>
          <a:p>
            <a:pPr lvl="1"/>
            <a:r>
              <a:rPr lang="en-IN" sz="2100" dirty="0"/>
              <a:t>Design </a:t>
            </a:r>
            <a:r>
              <a:rPr lang="en-IN" sz="2100" dirty="0" err="1"/>
              <a:t>analyzer</a:t>
            </a:r>
            <a:endParaRPr lang="en-IN" sz="2100" dirty="0"/>
          </a:p>
          <a:p>
            <a:pPr lvl="2"/>
            <a:r>
              <a:rPr lang="en-IN" sz="2100" dirty="0"/>
              <a:t>Different designs which have been closed by experts through custom flows are </a:t>
            </a:r>
            <a:r>
              <a:rPr lang="en-IN" sz="2100" dirty="0" err="1"/>
              <a:t>analyzed</a:t>
            </a:r>
            <a:r>
              <a:rPr lang="en-IN" sz="2100" dirty="0"/>
              <a:t> as follows:</a:t>
            </a:r>
          </a:p>
          <a:p>
            <a:pPr lvl="3"/>
            <a:r>
              <a:rPr lang="en-IN" sz="2100" dirty="0"/>
              <a:t>Run design using default synthesis flow till Synthesis-map stage &amp; iterate through all the violating paths in map-DB</a:t>
            </a:r>
          </a:p>
          <a:p>
            <a:pPr lvl="3"/>
            <a:r>
              <a:rPr lang="en-IN" sz="2100" dirty="0"/>
              <a:t>Compare the slack of the violating path with the final slack in closed DB to get the “slack difference”</a:t>
            </a:r>
          </a:p>
          <a:p>
            <a:pPr lvl="3"/>
            <a:r>
              <a:rPr lang="en-IN" sz="2100" dirty="0"/>
              <a:t>Find characteristic of paths (path depth, library cells in the path, cell fanout, etc.) used in custom flow</a:t>
            </a:r>
          </a:p>
          <a:p>
            <a:pPr lvl="3"/>
            <a:r>
              <a:rPr lang="en-IN" sz="2100" dirty="0"/>
              <a:t>Save information in DB (each path details being stored as one record) to be used by Machine Learning model</a:t>
            </a:r>
          </a:p>
          <a:p>
            <a:pPr>
              <a:buFont typeface="Wingdings" pitchFamily="2" charset="2"/>
              <a:buChar char="Ø"/>
            </a:pPr>
            <a:r>
              <a:rPr lang="en-IN" sz="2500" b="1" dirty="0">
                <a:solidFill>
                  <a:schemeClr val="tx1"/>
                </a:solidFill>
              </a:rPr>
              <a:t>Feature engineering</a:t>
            </a:r>
          </a:p>
          <a:p>
            <a:pPr lvl="1"/>
            <a:r>
              <a:rPr lang="en-IN" sz="2100" dirty="0"/>
              <a:t>Once the Library DB and Design DB are prepared, slack differences are </a:t>
            </a:r>
            <a:r>
              <a:rPr lang="en-IN" sz="2100" dirty="0" err="1"/>
              <a:t>analyzed</a:t>
            </a:r>
            <a:r>
              <a:rPr lang="en-IN" sz="2100" dirty="0"/>
              <a:t> to correlate with the other parameters in the DB to identify features to be used by Machine Learning model</a:t>
            </a:r>
          </a:p>
          <a:p>
            <a:pPr>
              <a:buFont typeface="Wingdings" pitchFamily="2" charset="2"/>
              <a:buChar char="Ø"/>
            </a:pPr>
            <a:r>
              <a:rPr lang="en-IN" sz="2500" b="1" dirty="0">
                <a:solidFill>
                  <a:schemeClr val="tx1"/>
                </a:solidFill>
              </a:rPr>
              <a:t>Training Machine Learning Model</a:t>
            </a:r>
          </a:p>
          <a:p>
            <a:pPr lvl="1"/>
            <a:r>
              <a:rPr lang="en-IN" sz="2100" dirty="0"/>
              <a:t>Model is trained using “Random Forest Regressor” with the identified features and the target being “slack difference”</a:t>
            </a:r>
          </a:p>
          <a:p>
            <a:pPr>
              <a:buFont typeface="Wingdings" pitchFamily="2" charset="2"/>
              <a:buChar char="Ø"/>
            </a:pPr>
            <a:r>
              <a:rPr lang="en-IN" sz="2500" b="1" dirty="0">
                <a:solidFill>
                  <a:schemeClr val="tx1"/>
                </a:solidFill>
              </a:rPr>
              <a:t>Applying trained model on a new design</a:t>
            </a:r>
          </a:p>
          <a:p>
            <a:pPr lvl="1"/>
            <a:r>
              <a:rPr lang="en-IN" sz="2100" dirty="0"/>
              <a:t>For a new design after running Synthesis-map, list of violating path is created along with list of features</a:t>
            </a:r>
          </a:p>
          <a:p>
            <a:pPr lvl="1"/>
            <a:r>
              <a:rPr lang="en-IN" sz="2100" dirty="0"/>
              <a:t>Trained Machine Learning model is applied to predict the slack improvement. This information used to rank the paths.</a:t>
            </a:r>
          </a:p>
          <a:p>
            <a:pPr lvl="1"/>
            <a:r>
              <a:rPr lang="en-IN" sz="2100" dirty="0"/>
              <a:t>Output generated by machine learning model: ranked paths, cell swap strategy for select paths</a:t>
            </a:r>
          </a:p>
          <a:p>
            <a:pPr lvl="1"/>
            <a:r>
              <a:rPr lang="en-IN" sz="2100" dirty="0"/>
              <a:t>This information is converted in Synthesis tool commands to run Synthesis-optimization (and potential incremental optimization). Paths which are ranked higher are assigned higher priority for the slack improvement during optimization. </a:t>
            </a:r>
          </a:p>
          <a:p>
            <a:pPr>
              <a:buFont typeface="Wingdings" pitchFamily="2" charset="2"/>
              <a:buChar char="Ø"/>
            </a:pPr>
            <a:r>
              <a:rPr lang="en-IN" sz="2500" b="1" dirty="0">
                <a:solidFill>
                  <a:schemeClr val="tx1"/>
                </a:solidFill>
              </a:rPr>
              <a:t>Results</a:t>
            </a:r>
          </a:p>
          <a:p>
            <a:pPr lvl="1"/>
            <a:r>
              <a:rPr lang="en-IN" sz="2100" dirty="0"/>
              <a:t>With this method we see significant WNS and TNS improvement for the design</a:t>
            </a:r>
          </a:p>
        </p:txBody>
      </p:sp>
    </p:spTree>
    <p:extLst>
      <p:ext uri="{BB962C8B-B14F-4D97-AF65-F5344CB8AC3E}">
        <p14:creationId xmlns:p14="http://schemas.microsoft.com/office/powerpoint/2010/main" val="181642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14" end="1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15" end="15"/>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xEl>
                                              <p:pRg st="17" end="1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0DFBB-50F5-5D4D-9186-B949F84624DF}"/>
              </a:ext>
            </a:extLst>
          </p:cNvPr>
          <p:cNvSpPr>
            <a:spLocks noGrp="1"/>
          </p:cNvSpPr>
          <p:nvPr>
            <p:ph type="title"/>
          </p:nvPr>
        </p:nvSpPr>
        <p:spPr>
          <a:xfrm>
            <a:off x="231775" y="116583"/>
            <a:ext cx="8458200" cy="610791"/>
          </a:xfrm>
        </p:spPr>
        <p:txBody>
          <a:bodyPr/>
          <a:lstStyle/>
          <a:p>
            <a:r>
              <a:rPr lang="en-US" dirty="0"/>
              <a:t>Results</a:t>
            </a:r>
          </a:p>
        </p:txBody>
      </p:sp>
      <p:graphicFrame>
        <p:nvGraphicFramePr>
          <p:cNvPr id="23" name="Table 22">
            <a:extLst>
              <a:ext uri="{FF2B5EF4-FFF2-40B4-BE49-F238E27FC236}">
                <a16:creationId xmlns:a16="http://schemas.microsoft.com/office/drawing/2014/main" id="{53A207D4-5E1F-454C-85BF-B347558F6203}"/>
              </a:ext>
            </a:extLst>
          </p:cNvPr>
          <p:cNvGraphicFramePr>
            <a:graphicFrameLocks noGrp="1"/>
          </p:cNvGraphicFramePr>
          <p:nvPr>
            <p:extLst/>
          </p:nvPr>
        </p:nvGraphicFramePr>
        <p:xfrm>
          <a:off x="722443" y="841628"/>
          <a:ext cx="3581926" cy="1066800"/>
        </p:xfrm>
        <a:graphic>
          <a:graphicData uri="http://schemas.openxmlformats.org/drawingml/2006/table">
            <a:tbl>
              <a:tblPr firstRow="1" bandRow="1"/>
              <a:tblGrid>
                <a:gridCol w="342094">
                  <a:extLst>
                    <a:ext uri="{9D8B030D-6E8A-4147-A177-3AD203B41FA5}">
                      <a16:colId xmlns:a16="http://schemas.microsoft.com/office/drawing/2014/main" val="2897041595"/>
                    </a:ext>
                  </a:extLst>
                </a:gridCol>
                <a:gridCol w="1134125">
                  <a:extLst>
                    <a:ext uri="{9D8B030D-6E8A-4147-A177-3AD203B41FA5}">
                      <a16:colId xmlns:a16="http://schemas.microsoft.com/office/drawing/2014/main" val="1332500579"/>
                    </a:ext>
                  </a:extLst>
                </a:gridCol>
                <a:gridCol w="570186">
                  <a:extLst>
                    <a:ext uri="{9D8B030D-6E8A-4147-A177-3AD203B41FA5}">
                      <a16:colId xmlns:a16="http://schemas.microsoft.com/office/drawing/2014/main" val="1443693930"/>
                    </a:ext>
                  </a:extLst>
                </a:gridCol>
                <a:gridCol w="512592">
                  <a:extLst>
                    <a:ext uri="{9D8B030D-6E8A-4147-A177-3AD203B41FA5}">
                      <a16:colId xmlns:a16="http://schemas.microsoft.com/office/drawing/2014/main" val="156715446"/>
                    </a:ext>
                  </a:extLst>
                </a:gridCol>
                <a:gridCol w="317896">
                  <a:extLst>
                    <a:ext uri="{9D8B030D-6E8A-4147-A177-3AD203B41FA5}">
                      <a16:colId xmlns:a16="http://schemas.microsoft.com/office/drawing/2014/main" val="769163893"/>
                    </a:ext>
                  </a:extLst>
                </a:gridCol>
                <a:gridCol w="705033">
                  <a:extLst>
                    <a:ext uri="{9D8B030D-6E8A-4147-A177-3AD203B41FA5}">
                      <a16:colId xmlns:a16="http://schemas.microsoft.com/office/drawing/2014/main" val="2481981355"/>
                    </a:ext>
                  </a:extLst>
                </a:gridCol>
              </a:tblGrid>
              <a:tr h="107235">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err="1"/>
                        <a:t>S.No</a:t>
                      </a:r>
                      <a:r>
                        <a:rPr lang="en-US" sz="1000" dirty="0"/>
                        <a:t>.</a:t>
                      </a:r>
                      <a:endParaRPr lang="en-US" sz="1000" dirty="0">
                        <a:solidFill>
                          <a:schemeClr val="bg1"/>
                        </a:solidFill>
                      </a:endParaRP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Steps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WNS (</a:t>
                      </a:r>
                      <a:r>
                        <a:rPr lang="en-US" sz="1000" dirty="0" err="1"/>
                        <a:t>ps</a:t>
                      </a:r>
                      <a:r>
                        <a:rPr lang="en-US" sz="1000" dirty="0"/>
                        <a:t>)</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TNS (ns)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FEP</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Cell Area</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extLst>
                  <a:ext uri="{0D108BD9-81ED-4DB2-BD59-A6C34878D82A}">
                    <a16:rowId xmlns:a16="http://schemas.microsoft.com/office/drawing/2014/main" val="3407701353"/>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Generic</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-552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-138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596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1,926,074</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127873917"/>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Map</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-502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-405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2227</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562,363</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47080884"/>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Optimization</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-235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-99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593</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548,858</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61490714"/>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Incremental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-85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589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538,069</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792832579"/>
                  </a:ext>
                </a:extLst>
              </a:tr>
              <a:tr h="107235">
                <a:tc>
                  <a:txBody>
                    <a:bodyPr/>
                    <a:lstStyle/>
                    <a:p>
                      <a:pPr algn="ctr"/>
                      <a:r>
                        <a:rPr lang="en-US" sz="1000" dirty="0">
                          <a:latin typeface="Calibri" panose="020F0502020204030204" pitchFamily="34" charset="0"/>
                          <a:cs typeface="Calibri" panose="020F0502020204030204" pitchFamily="34" charset="0"/>
                        </a:rPr>
                        <a:t>5.</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Placement +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-744</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-1045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2924</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584,185</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039884414"/>
                  </a:ext>
                </a:extLst>
              </a:tr>
              <a:tr h="107235">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Synthesis CPU time</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endParaRPr lang="en-US" sz="1600" dirty="0"/>
                    </a:p>
                  </a:txBody>
                  <a:tcPr marL="0" marR="0" marT="0" marB="0" anchor="ctr">
                    <a:lnL w="12700" cap="flat" cmpd="sng" algn="ctr">
                      <a:solidFill>
                        <a:schemeClr val="accent2"/>
                      </a:solidFill>
                      <a:prstDash val="solid"/>
                      <a:round/>
                      <a:headEnd type="none" w="med" len="med"/>
                      <a:tailEnd type="none" w="med" len="med"/>
                    </a:lnL>
                    <a:solidFill>
                      <a:schemeClr val="tx2">
                        <a:lumMod val="20000"/>
                        <a:lumOff val="80000"/>
                        <a:alpha val="30000"/>
                      </a:schemeClr>
                    </a:solidFill>
                  </a:tcPr>
                </a:tc>
                <a:tc grid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12,633 (sec)</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endParaRPr lang="en-US" sz="1800" dirty="0"/>
                    </a:p>
                  </a:txBody>
                  <a:tcPr>
                    <a:solidFill>
                      <a:schemeClr val="tx2">
                        <a:lumMod val="20000"/>
                        <a:lumOff val="80000"/>
                      </a:schemeClr>
                    </a:solidFill>
                  </a:tcPr>
                </a:tc>
                <a:tc hMerge="1">
                  <a:txBody>
                    <a:bodyPr/>
                    <a:lstStyle/>
                    <a:p>
                      <a:endParaRPr lang="en-US" sz="1800" dirty="0"/>
                    </a:p>
                  </a:txBody>
                  <a:tcPr>
                    <a:solidFill>
                      <a:schemeClr val="tx2">
                        <a:lumMod val="20000"/>
                        <a:lumOff val="80000"/>
                      </a:schemeClr>
                    </a:solidFill>
                  </a:tcPr>
                </a:tc>
                <a:tc hMerge="1">
                  <a:txBody>
                    <a:bodyPr/>
                    <a:lstStyle/>
                    <a:p>
                      <a:pPr algn="ctr"/>
                      <a:endParaRPr lang="en-US" sz="1600" dirty="0"/>
                    </a:p>
                  </a:txBody>
                  <a:tcPr marL="0" marR="0" marT="0" marB="0" anchor="ctr">
                    <a:solidFill>
                      <a:schemeClr val="tx2">
                        <a:lumMod val="20000"/>
                        <a:lumOff val="80000"/>
                        <a:alpha val="30000"/>
                      </a:schemeClr>
                    </a:solidFill>
                  </a:tcPr>
                </a:tc>
                <a:extLst>
                  <a:ext uri="{0D108BD9-81ED-4DB2-BD59-A6C34878D82A}">
                    <a16:rowId xmlns:a16="http://schemas.microsoft.com/office/drawing/2014/main" val="3697474627"/>
                  </a:ext>
                </a:extLst>
              </a:tr>
            </a:tbl>
          </a:graphicData>
        </a:graphic>
      </p:graphicFrame>
      <p:graphicFrame>
        <p:nvGraphicFramePr>
          <p:cNvPr id="25" name="Table 24">
            <a:extLst>
              <a:ext uri="{FF2B5EF4-FFF2-40B4-BE49-F238E27FC236}">
                <a16:creationId xmlns:a16="http://schemas.microsoft.com/office/drawing/2014/main" id="{8ABACB15-B151-5142-A30F-8159C48D0879}"/>
              </a:ext>
            </a:extLst>
          </p:cNvPr>
          <p:cNvGraphicFramePr>
            <a:graphicFrameLocks noGrp="1"/>
          </p:cNvGraphicFramePr>
          <p:nvPr>
            <p:extLst>
              <p:ext uri="{D42A27DB-BD31-4B8C-83A1-F6EECF244321}">
                <p14:modId xmlns:p14="http://schemas.microsoft.com/office/powerpoint/2010/main" val="3104634994"/>
              </p:ext>
            </p:extLst>
          </p:nvPr>
        </p:nvGraphicFramePr>
        <p:xfrm>
          <a:off x="722443" y="1929511"/>
          <a:ext cx="3581926" cy="1066800"/>
        </p:xfrm>
        <a:graphic>
          <a:graphicData uri="http://schemas.openxmlformats.org/drawingml/2006/table">
            <a:tbl>
              <a:tblPr firstRow="1" bandRow="1"/>
              <a:tblGrid>
                <a:gridCol w="300397">
                  <a:extLst>
                    <a:ext uri="{9D8B030D-6E8A-4147-A177-3AD203B41FA5}">
                      <a16:colId xmlns:a16="http://schemas.microsoft.com/office/drawing/2014/main" val="2897041595"/>
                    </a:ext>
                  </a:extLst>
                </a:gridCol>
                <a:gridCol w="1432480">
                  <a:extLst>
                    <a:ext uri="{9D8B030D-6E8A-4147-A177-3AD203B41FA5}">
                      <a16:colId xmlns:a16="http://schemas.microsoft.com/office/drawing/2014/main" val="1332500579"/>
                    </a:ext>
                  </a:extLst>
                </a:gridCol>
                <a:gridCol w="500688">
                  <a:extLst>
                    <a:ext uri="{9D8B030D-6E8A-4147-A177-3AD203B41FA5}">
                      <a16:colId xmlns:a16="http://schemas.microsoft.com/office/drawing/2014/main" val="1443693930"/>
                    </a:ext>
                  </a:extLst>
                </a:gridCol>
                <a:gridCol w="450114">
                  <a:extLst>
                    <a:ext uri="{9D8B030D-6E8A-4147-A177-3AD203B41FA5}">
                      <a16:colId xmlns:a16="http://schemas.microsoft.com/office/drawing/2014/main" val="156715446"/>
                    </a:ext>
                  </a:extLst>
                </a:gridCol>
                <a:gridCol w="279147">
                  <a:extLst>
                    <a:ext uri="{9D8B030D-6E8A-4147-A177-3AD203B41FA5}">
                      <a16:colId xmlns:a16="http://schemas.microsoft.com/office/drawing/2014/main" val="769163893"/>
                    </a:ext>
                  </a:extLst>
                </a:gridCol>
                <a:gridCol w="619100">
                  <a:extLst>
                    <a:ext uri="{9D8B030D-6E8A-4147-A177-3AD203B41FA5}">
                      <a16:colId xmlns:a16="http://schemas.microsoft.com/office/drawing/2014/main" val="2481981355"/>
                    </a:ext>
                  </a:extLst>
                </a:gridCol>
              </a:tblGrid>
              <a:tr h="147498">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err="1"/>
                        <a:t>S.No</a:t>
                      </a:r>
                      <a:r>
                        <a:rPr lang="en-US" sz="1000" dirty="0"/>
                        <a:t>.</a:t>
                      </a:r>
                      <a:endParaRPr lang="en-US" sz="1000" dirty="0">
                        <a:solidFill>
                          <a:schemeClr val="bg1"/>
                        </a:solidFill>
                      </a:endParaRP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Steps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WNS (</a:t>
                      </a:r>
                      <a:r>
                        <a:rPr lang="en-US" sz="1000" dirty="0" err="1"/>
                        <a:t>ps</a:t>
                      </a:r>
                      <a:r>
                        <a:rPr lang="en-US" sz="1000" dirty="0"/>
                        <a:t>)</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TNS (ns)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FEP</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Cell Area</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extLst>
                  <a:ext uri="{0D108BD9-81ED-4DB2-BD59-A6C34878D82A}">
                    <a16:rowId xmlns:a16="http://schemas.microsoft.com/office/drawing/2014/main" val="3407701353"/>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Generic</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-552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-138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596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1,926,074</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127873917"/>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Map</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-502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-405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2227</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562,363</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47080884"/>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Optimization with ML</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-263</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-17</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438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558,812</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61490714"/>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Incremental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196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547,341</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792832579"/>
                  </a:ext>
                </a:extLst>
              </a:tr>
              <a:tr h="147498">
                <a:tc>
                  <a:txBody>
                    <a:bodyPr/>
                    <a:lstStyle/>
                    <a:p>
                      <a:pPr algn="ctr"/>
                      <a:r>
                        <a:rPr lang="en-US" sz="1000" dirty="0">
                          <a:latin typeface="Calibri" panose="020F0502020204030204" pitchFamily="34" charset="0"/>
                          <a:cs typeface="Calibri" panose="020F0502020204030204" pitchFamily="34" charset="0"/>
                        </a:rPr>
                        <a:t>5.</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Placement +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-673</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-981</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2911</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590,834</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1898474032"/>
                  </a:ext>
                </a:extLst>
              </a:tr>
              <a:tr h="147498">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Synthesis CPU time</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endParaRPr lang="en-US" sz="1600" dirty="0"/>
                    </a:p>
                  </a:txBody>
                  <a:tcPr marL="0" marR="0" marT="0" marB="0" anchor="ctr">
                    <a:solidFill>
                      <a:schemeClr val="tx2">
                        <a:lumMod val="20000"/>
                        <a:lumOff val="80000"/>
                        <a:alpha val="30000"/>
                      </a:schemeClr>
                    </a:solidFill>
                  </a:tcPr>
                </a:tc>
                <a:tc grid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15,792 (sec)</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endParaRPr lang="en-US" sz="1800" dirty="0"/>
                    </a:p>
                  </a:txBody>
                  <a:tcPr>
                    <a:solidFill>
                      <a:schemeClr val="tx2">
                        <a:lumMod val="20000"/>
                        <a:lumOff val="80000"/>
                      </a:schemeClr>
                    </a:solidFill>
                  </a:tcPr>
                </a:tc>
                <a:tc hMerge="1">
                  <a:txBody>
                    <a:bodyPr/>
                    <a:lstStyle/>
                    <a:p>
                      <a:endParaRPr lang="en-US" sz="1800" dirty="0"/>
                    </a:p>
                  </a:txBody>
                  <a:tcPr>
                    <a:solidFill>
                      <a:schemeClr val="tx2">
                        <a:lumMod val="20000"/>
                        <a:lumOff val="80000"/>
                      </a:schemeClr>
                    </a:solidFill>
                  </a:tcPr>
                </a:tc>
                <a:tc hMerge="1">
                  <a:txBody>
                    <a:bodyPr/>
                    <a:lstStyle/>
                    <a:p>
                      <a:pPr algn="ctr"/>
                      <a:endParaRPr lang="en-US" sz="1600" dirty="0"/>
                    </a:p>
                  </a:txBody>
                  <a:tcPr marL="0" marR="0" marT="0" marB="0" anchor="ctr">
                    <a:solidFill>
                      <a:schemeClr val="tx2">
                        <a:lumMod val="20000"/>
                        <a:lumOff val="80000"/>
                        <a:alpha val="30000"/>
                      </a:schemeClr>
                    </a:solidFill>
                  </a:tcPr>
                </a:tc>
                <a:extLst>
                  <a:ext uri="{0D108BD9-81ED-4DB2-BD59-A6C34878D82A}">
                    <a16:rowId xmlns:a16="http://schemas.microsoft.com/office/drawing/2014/main" val="3697474627"/>
                  </a:ext>
                </a:extLst>
              </a:tr>
            </a:tbl>
          </a:graphicData>
        </a:graphic>
      </p:graphicFrame>
      <p:sp>
        <p:nvSpPr>
          <p:cNvPr id="28" name="Rectangle 27">
            <a:extLst>
              <a:ext uri="{FF2B5EF4-FFF2-40B4-BE49-F238E27FC236}">
                <a16:creationId xmlns:a16="http://schemas.microsoft.com/office/drawing/2014/main" id="{DF523AB4-B2DA-FC44-8235-9D84F1530C26}"/>
              </a:ext>
            </a:extLst>
          </p:cNvPr>
          <p:cNvSpPr/>
          <p:nvPr/>
        </p:nvSpPr>
        <p:spPr>
          <a:xfrm>
            <a:off x="89210" y="828225"/>
            <a:ext cx="597808" cy="1080203"/>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normAutofit fontScale="70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Reference: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i="0" u="none" strike="noStrike" kern="0" cap="none" spc="0" normalizeH="0" baseline="0" noProof="0" dirty="0">
                <a:ln>
                  <a:noFill/>
                </a:ln>
                <a:solidFill>
                  <a:prstClr val="white"/>
                </a:solidFill>
                <a:effectLst/>
                <a:uLnTx/>
                <a:uFillTx/>
                <a:latin typeface="Calibri" panose="020F0502020204030204"/>
                <a:ea typeface="+mn-ea"/>
                <a:cs typeface="+mn-cs"/>
              </a:rPr>
              <a:t>Expert User </a:t>
            </a:r>
            <a:r>
              <a:rPr lang="en-US" sz="1050" kern="0" dirty="0">
                <a:solidFill>
                  <a:prstClr val="white"/>
                </a:solidFill>
                <a:latin typeface="Calibri" panose="020F0502020204030204"/>
              </a:rPr>
              <a:t>r</a:t>
            </a:r>
            <a:r>
              <a:rPr kumimoji="0" lang="en-US" sz="1050" i="0" u="none" strike="noStrike" kern="0" cap="none" spc="0" normalizeH="0" baseline="0" noProof="0" dirty="0">
                <a:ln>
                  <a:noFill/>
                </a:ln>
                <a:solidFill>
                  <a:prstClr val="white"/>
                </a:solidFill>
                <a:effectLst/>
                <a:uLnTx/>
                <a:uFillTx/>
                <a:latin typeface="Calibri" panose="020F0502020204030204"/>
                <a:ea typeface="+mn-ea"/>
                <a:cs typeface="+mn-cs"/>
              </a:rPr>
              <a:t>un with several rounds of tool option fine-tuning</a:t>
            </a:r>
          </a:p>
        </p:txBody>
      </p:sp>
      <p:sp>
        <p:nvSpPr>
          <p:cNvPr id="29" name="Rectangle 28">
            <a:extLst>
              <a:ext uri="{FF2B5EF4-FFF2-40B4-BE49-F238E27FC236}">
                <a16:creationId xmlns:a16="http://schemas.microsoft.com/office/drawing/2014/main" id="{584FD87A-7665-8F42-AA21-16AF914043F2}"/>
              </a:ext>
            </a:extLst>
          </p:cNvPr>
          <p:cNvSpPr/>
          <p:nvPr/>
        </p:nvSpPr>
        <p:spPr>
          <a:xfrm>
            <a:off x="89210" y="1925009"/>
            <a:ext cx="597808" cy="1053409"/>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77500" lnSpcReduction="20000"/>
          </a:bodyPr>
          <a:lstStyle/>
          <a:p>
            <a:pPr algn="ctr" fontAlgn="auto">
              <a:spcBef>
                <a:spcPts val="0"/>
              </a:spcBef>
              <a:spcAft>
                <a:spcPts val="0"/>
              </a:spcAft>
            </a:pPr>
            <a:r>
              <a:rPr lang="en-US" sz="1050" kern="0" dirty="0">
                <a:solidFill>
                  <a:prstClr val="white"/>
                </a:solidFill>
                <a:latin typeface="Calibri" panose="020F0502020204030204"/>
              </a:rPr>
              <a:t>Machine Learning (ML) Based Run showing improved WNS and TNS</a:t>
            </a:r>
          </a:p>
        </p:txBody>
      </p:sp>
      <p:cxnSp>
        <p:nvCxnSpPr>
          <p:cNvPr id="32" name="Straight Connector 31">
            <a:extLst>
              <a:ext uri="{FF2B5EF4-FFF2-40B4-BE49-F238E27FC236}">
                <a16:creationId xmlns:a16="http://schemas.microsoft.com/office/drawing/2014/main" id="{4B1B30D1-46CF-2546-826D-61A014224C2E}"/>
              </a:ext>
            </a:extLst>
          </p:cNvPr>
          <p:cNvCxnSpPr>
            <a:cxnSpLocks/>
          </p:cNvCxnSpPr>
          <p:nvPr/>
        </p:nvCxnSpPr>
        <p:spPr>
          <a:xfrm flipH="1">
            <a:off x="4572000" y="757482"/>
            <a:ext cx="18147" cy="3454033"/>
          </a:xfrm>
          <a:prstGeom prst="line">
            <a:avLst/>
          </a:prstGeom>
          <a:ln w="28575" cmpd="thickThi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C256C24-AF87-5B4E-89E6-949215F04732}"/>
              </a:ext>
            </a:extLst>
          </p:cNvPr>
          <p:cNvSpPr txBox="1"/>
          <p:nvPr/>
        </p:nvSpPr>
        <p:spPr>
          <a:xfrm>
            <a:off x="1918594" y="566789"/>
            <a:ext cx="939681" cy="307777"/>
          </a:xfrm>
          <a:prstGeom prst="rect">
            <a:avLst/>
          </a:prstGeom>
          <a:noFill/>
        </p:spPr>
        <p:txBody>
          <a:bodyPr wrap="none" rtlCol="0">
            <a:spAutoFit/>
          </a:bodyPr>
          <a:lstStyle/>
          <a:p>
            <a:r>
              <a:rPr lang="en-US" sz="1400" b="1" u="sng" dirty="0">
                <a:solidFill>
                  <a:schemeClr val="accent6">
                    <a:lumMod val="75000"/>
                  </a:schemeClr>
                </a:solidFill>
              </a:rPr>
              <a:t>Design-1</a:t>
            </a:r>
          </a:p>
        </p:txBody>
      </p:sp>
      <p:sp>
        <p:nvSpPr>
          <p:cNvPr id="42" name="TextBox 41">
            <a:extLst>
              <a:ext uri="{FF2B5EF4-FFF2-40B4-BE49-F238E27FC236}">
                <a16:creationId xmlns:a16="http://schemas.microsoft.com/office/drawing/2014/main" id="{B4A921DE-88A1-DC47-8FB8-5684440CBA6B}"/>
              </a:ext>
            </a:extLst>
          </p:cNvPr>
          <p:cNvSpPr txBox="1"/>
          <p:nvPr/>
        </p:nvSpPr>
        <p:spPr>
          <a:xfrm>
            <a:off x="6424455" y="567681"/>
            <a:ext cx="939681" cy="307777"/>
          </a:xfrm>
          <a:prstGeom prst="rect">
            <a:avLst/>
          </a:prstGeom>
          <a:noFill/>
        </p:spPr>
        <p:txBody>
          <a:bodyPr wrap="none" rtlCol="0">
            <a:spAutoFit/>
          </a:bodyPr>
          <a:lstStyle/>
          <a:p>
            <a:r>
              <a:rPr lang="en-US" sz="1400" b="1" u="sng" dirty="0">
                <a:solidFill>
                  <a:schemeClr val="accent6">
                    <a:lumMod val="75000"/>
                  </a:schemeClr>
                </a:solidFill>
              </a:rPr>
              <a:t>Design-2</a:t>
            </a:r>
          </a:p>
        </p:txBody>
      </p:sp>
      <p:graphicFrame>
        <p:nvGraphicFramePr>
          <p:cNvPr id="52" name="Table 51">
            <a:extLst>
              <a:ext uri="{FF2B5EF4-FFF2-40B4-BE49-F238E27FC236}">
                <a16:creationId xmlns:a16="http://schemas.microsoft.com/office/drawing/2014/main" id="{340EBDD0-35C4-5C48-AA30-779A041E32FC}"/>
              </a:ext>
            </a:extLst>
          </p:cNvPr>
          <p:cNvGraphicFramePr>
            <a:graphicFrameLocks noGrp="1"/>
          </p:cNvGraphicFramePr>
          <p:nvPr>
            <p:extLst/>
          </p:nvPr>
        </p:nvGraphicFramePr>
        <p:xfrm>
          <a:off x="5073806" y="1913859"/>
          <a:ext cx="3877369" cy="1066800"/>
        </p:xfrm>
        <a:graphic>
          <a:graphicData uri="http://schemas.openxmlformats.org/drawingml/2006/table">
            <a:tbl>
              <a:tblPr firstRow="1" bandRow="1"/>
              <a:tblGrid>
                <a:gridCol w="320459">
                  <a:extLst>
                    <a:ext uri="{9D8B030D-6E8A-4147-A177-3AD203B41FA5}">
                      <a16:colId xmlns:a16="http://schemas.microsoft.com/office/drawing/2014/main" val="2897041595"/>
                    </a:ext>
                  </a:extLst>
                </a:gridCol>
                <a:gridCol w="1528149">
                  <a:extLst>
                    <a:ext uri="{9D8B030D-6E8A-4147-A177-3AD203B41FA5}">
                      <a16:colId xmlns:a16="http://schemas.microsoft.com/office/drawing/2014/main" val="1332500579"/>
                    </a:ext>
                  </a:extLst>
                </a:gridCol>
                <a:gridCol w="534127">
                  <a:extLst>
                    <a:ext uri="{9D8B030D-6E8A-4147-A177-3AD203B41FA5}">
                      <a16:colId xmlns:a16="http://schemas.microsoft.com/office/drawing/2014/main" val="1443693930"/>
                    </a:ext>
                  </a:extLst>
                </a:gridCol>
                <a:gridCol w="480175">
                  <a:extLst>
                    <a:ext uri="{9D8B030D-6E8A-4147-A177-3AD203B41FA5}">
                      <a16:colId xmlns:a16="http://schemas.microsoft.com/office/drawing/2014/main" val="156715446"/>
                    </a:ext>
                  </a:extLst>
                </a:gridCol>
                <a:gridCol w="354012">
                  <a:extLst>
                    <a:ext uri="{9D8B030D-6E8A-4147-A177-3AD203B41FA5}">
                      <a16:colId xmlns:a16="http://schemas.microsoft.com/office/drawing/2014/main" val="769163893"/>
                    </a:ext>
                  </a:extLst>
                </a:gridCol>
                <a:gridCol w="660447">
                  <a:extLst>
                    <a:ext uri="{9D8B030D-6E8A-4147-A177-3AD203B41FA5}">
                      <a16:colId xmlns:a16="http://schemas.microsoft.com/office/drawing/2014/main" val="2481981355"/>
                    </a:ext>
                  </a:extLst>
                </a:gridCol>
              </a:tblGrid>
              <a:tr h="147498">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err="1"/>
                        <a:t>S.No</a:t>
                      </a:r>
                      <a:r>
                        <a:rPr lang="en-US" sz="1000" dirty="0"/>
                        <a:t>.</a:t>
                      </a:r>
                      <a:endParaRPr lang="en-US" sz="1000" dirty="0">
                        <a:solidFill>
                          <a:schemeClr val="bg1"/>
                        </a:solidFill>
                      </a:endParaRP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Steps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WNS (</a:t>
                      </a:r>
                      <a:r>
                        <a:rPr lang="en-US" sz="1000" dirty="0" err="1"/>
                        <a:t>ps</a:t>
                      </a:r>
                      <a:r>
                        <a:rPr lang="en-US" sz="1000" dirty="0"/>
                        <a:t>)</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TNS (ns)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FEP</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Cell Area</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extLst>
                  <a:ext uri="{0D108BD9-81ED-4DB2-BD59-A6C34878D82A}">
                    <a16:rowId xmlns:a16="http://schemas.microsoft.com/office/drawing/2014/main" val="3407701353"/>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Generic</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-1240</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-3335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7052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8,094,030</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4127873917"/>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Map</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-728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-3096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13442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2,253,562</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47080884"/>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Optimization with ML</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-370</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-394</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4147</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2,151,923</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61490714"/>
                  </a:ext>
                </a:extLst>
              </a:tr>
              <a:tr h="14749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1 Incremental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-283</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-202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3027</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2,058,926</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792832579"/>
                  </a:ext>
                </a:extLst>
              </a:tr>
              <a:tr h="147498">
                <a:tc>
                  <a:txBody>
                    <a:bodyPr/>
                    <a:lstStyle/>
                    <a:p>
                      <a:pPr algn="ctr"/>
                      <a:r>
                        <a:rPr lang="en-US" sz="1000" dirty="0">
                          <a:latin typeface="Calibri" panose="020F0502020204030204" pitchFamily="34" charset="0"/>
                          <a:cs typeface="Calibri" panose="020F0502020204030204" pitchFamily="34" charset="0"/>
                        </a:rPr>
                        <a:t>5.</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Postroute</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-219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-163</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3274</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2,557,921</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955626021"/>
                  </a:ext>
                </a:extLst>
              </a:tr>
              <a:tr h="147498">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Synthesis CPU time</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endParaRPr lang="en-US" sz="1600" dirty="0"/>
                    </a:p>
                  </a:txBody>
                  <a:tcPr marL="0" marR="0" marT="0" marB="0" anchor="ctr">
                    <a:solidFill>
                      <a:schemeClr val="tx2">
                        <a:lumMod val="20000"/>
                        <a:lumOff val="80000"/>
                        <a:alpha val="30000"/>
                      </a:schemeClr>
                    </a:solidFill>
                  </a:tcPr>
                </a:tc>
                <a:tc grid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t>84,531 (sec)</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endParaRPr lang="en-US" sz="1800" dirty="0"/>
                    </a:p>
                  </a:txBody>
                  <a:tcPr>
                    <a:solidFill>
                      <a:schemeClr val="tx2">
                        <a:lumMod val="20000"/>
                        <a:lumOff val="80000"/>
                      </a:schemeClr>
                    </a:solidFill>
                  </a:tcPr>
                </a:tc>
                <a:tc hMerge="1">
                  <a:txBody>
                    <a:bodyPr/>
                    <a:lstStyle/>
                    <a:p>
                      <a:endParaRPr lang="en-US" sz="1800" dirty="0"/>
                    </a:p>
                  </a:txBody>
                  <a:tcPr>
                    <a:solidFill>
                      <a:schemeClr val="tx2">
                        <a:lumMod val="20000"/>
                        <a:lumOff val="80000"/>
                      </a:schemeClr>
                    </a:solidFill>
                  </a:tcPr>
                </a:tc>
                <a:tc hMerge="1">
                  <a:txBody>
                    <a:bodyPr/>
                    <a:lstStyle/>
                    <a:p>
                      <a:pPr algn="ctr"/>
                      <a:endParaRPr lang="en-US" sz="1600" dirty="0"/>
                    </a:p>
                  </a:txBody>
                  <a:tcPr marL="0" marR="0" marT="0" marB="0" anchor="ctr">
                    <a:solidFill>
                      <a:schemeClr val="tx2">
                        <a:lumMod val="20000"/>
                        <a:lumOff val="80000"/>
                        <a:alpha val="30000"/>
                      </a:schemeClr>
                    </a:solidFill>
                  </a:tcPr>
                </a:tc>
                <a:extLst>
                  <a:ext uri="{0D108BD9-81ED-4DB2-BD59-A6C34878D82A}">
                    <a16:rowId xmlns:a16="http://schemas.microsoft.com/office/drawing/2014/main" val="3697474627"/>
                  </a:ext>
                </a:extLst>
              </a:tr>
            </a:tbl>
          </a:graphicData>
        </a:graphic>
      </p:graphicFrame>
      <p:sp>
        <p:nvSpPr>
          <p:cNvPr id="54" name="Rectangle 53">
            <a:extLst>
              <a:ext uri="{FF2B5EF4-FFF2-40B4-BE49-F238E27FC236}">
                <a16:creationId xmlns:a16="http://schemas.microsoft.com/office/drawing/2014/main" id="{F903288C-E6FC-7F4A-BB1F-4C3462D680CA}"/>
              </a:ext>
            </a:extLst>
          </p:cNvPr>
          <p:cNvSpPr/>
          <p:nvPr/>
        </p:nvSpPr>
        <p:spPr>
          <a:xfrm>
            <a:off x="4701660" y="1912564"/>
            <a:ext cx="338687" cy="106096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rmAutofit lnSpcReduction="10000"/>
          </a:bodyPr>
          <a:lstStyle/>
          <a:p>
            <a:pPr algn="ctr" fontAlgn="auto">
              <a:spcBef>
                <a:spcPts val="0"/>
              </a:spcBef>
              <a:spcAft>
                <a:spcPts val="0"/>
              </a:spcAft>
            </a:pPr>
            <a:r>
              <a:rPr lang="en-US" sz="1050" kern="0" dirty="0">
                <a:solidFill>
                  <a:prstClr val="white"/>
                </a:solidFill>
                <a:latin typeface="Calibri" panose="020F0502020204030204"/>
              </a:rPr>
              <a:t>ML Based</a:t>
            </a:r>
          </a:p>
        </p:txBody>
      </p:sp>
      <p:graphicFrame>
        <p:nvGraphicFramePr>
          <p:cNvPr id="55" name="Table 54">
            <a:extLst>
              <a:ext uri="{FF2B5EF4-FFF2-40B4-BE49-F238E27FC236}">
                <a16:creationId xmlns:a16="http://schemas.microsoft.com/office/drawing/2014/main" id="{A36AE729-EAD3-1040-B736-E9F59B90DDC2}"/>
              </a:ext>
            </a:extLst>
          </p:cNvPr>
          <p:cNvGraphicFramePr>
            <a:graphicFrameLocks noGrp="1"/>
          </p:cNvGraphicFramePr>
          <p:nvPr>
            <p:extLst/>
          </p:nvPr>
        </p:nvGraphicFramePr>
        <p:xfrm>
          <a:off x="5073806" y="844282"/>
          <a:ext cx="3877367" cy="1066800"/>
        </p:xfrm>
        <a:graphic>
          <a:graphicData uri="http://schemas.openxmlformats.org/drawingml/2006/table">
            <a:tbl>
              <a:tblPr firstRow="1" bandRow="1"/>
              <a:tblGrid>
                <a:gridCol w="370310">
                  <a:extLst>
                    <a:ext uri="{9D8B030D-6E8A-4147-A177-3AD203B41FA5}">
                      <a16:colId xmlns:a16="http://schemas.microsoft.com/office/drawing/2014/main" val="2897041595"/>
                    </a:ext>
                  </a:extLst>
                </a:gridCol>
                <a:gridCol w="1227669">
                  <a:extLst>
                    <a:ext uri="{9D8B030D-6E8A-4147-A177-3AD203B41FA5}">
                      <a16:colId xmlns:a16="http://schemas.microsoft.com/office/drawing/2014/main" val="1332500579"/>
                    </a:ext>
                  </a:extLst>
                </a:gridCol>
                <a:gridCol w="617216">
                  <a:extLst>
                    <a:ext uri="{9D8B030D-6E8A-4147-A177-3AD203B41FA5}">
                      <a16:colId xmlns:a16="http://schemas.microsoft.com/office/drawing/2014/main" val="1443693930"/>
                    </a:ext>
                  </a:extLst>
                </a:gridCol>
                <a:gridCol w="554871">
                  <a:extLst>
                    <a:ext uri="{9D8B030D-6E8A-4147-A177-3AD203B41FA5}">
                      <a16:colId xmlns:a16="http://schemas.microsoft.com/office/drawing/2014/main" val="156715446"/>
                    </a:ext>
                  </a:extLst>
                </a:gridCol>
                <a:gridCol w="344116">
                  <a:extLst>
                    <a:ext uri="{9D8B030D-6E8A-4147-A177-3AD203B41FA5}">
                      <a16:colId xmlns:a16="http://schemas.microsoft.com/office/drawing/2014/main" val="769163893"/>
                    </a:ext>
                  </a:extLst>
                </a:gridCol>
                <a:gridCol w="763185">
                  <a:extLst>
                    <a:ext uri="{9D8B030D-6E8A-4147-A177-3AD203B41FA5}">
                      <a16:colId xmlns:a16="http://schemas.microsoft.com/office/drawing/2014/main" val="2481981355"/>
                    </a:ext>
                  </a:extLst>
                </a:gridCol>
              </a:tblGrid>
              <a:tr h="107235">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err="1"/>
                        <a:t>S.No</a:t>
                      </a:r>
                      <a:r>
                        <a:rPr lang="en-US" sz="1000" dirty="0"/>
                        <a:t>.</a:t>
                      </a:r>
                      <a:endParaRPr lang="en-US" sz="1000" dirty="0">
                        <a:solidFill>
                          <a:schemeClr val="bg1"/>
                        </a:solidFill>
                      </a:endParaRP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Steps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WNS (</a:t>
                      </a:r>
                      <a:r>
                        <a:rPr lang="en-US" sz="1000" dirty="0" err="1"/>
                        <a:t>ps</a:t>
                      </a:r>
                      <a:r>
                        <a:rPr lang="en-US" sz="1000" dirty="0"/>
                        <a:t>)</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TNS (ns)</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FEP</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tc>
                  <a:txBody>
                    <a:bodyPr/>
                    <a:lstStyle>
                      <a:lvl1pPr marL="0" algn="l" defTabSz="914400" rtl="0" eaLnBrk="1" latinLnBrk="0" hangingPunct="1">
                        <a:defRPr sz="1800" b="1" kern="1200">
                          <a:solidFill>
                            <a:schemeClr val="bg1"/>
                          </a:solidFill>
                          <a:latin typeface="Calibri" panose="020F0502020204030204"/>
                        </a:defRPr>
                      </a:lvl1pPr>
                      <a:lvl2pPr marL="457200" algn="l" defTabSz="914400" rtl="0" eaLnBrk="1" latinLnBrk="0" hangingPunct="1">
                        <a:defRPr sz="1800" b="1" kern="1200">
                          <a:solidFill>
                            <a:schemeClr val="bg1"/>
                          </a:solidFill>
                          <a:latin typeface="Calibri" panose="020F0502020204030204"/>
                        </a:defRPr>
                      </a:lvl2pPr>
                      <a:lvl3pPr marL="914400" algn="l" defTabSz="914400" rtl="0" eaLnBrk="1" latinLnBrk="0" hangingPunct="1">
                        <a:defRPr sz="1800" b="1" kern="1200">
                          <a:solidFill>
                            <a:schemeClr val="bg1"/>
                          </a:solidFill>
                          <a:latin typeface="Calibri" panose="020F0502020204030204"/>
                        </a:defRPr>
                      </a:lvl3pPr>
                      <a:lvl4pPr marL="1371600" algn="l" defTabSz="914400" rtl="0" eaLnBrk="1" latinLnBrk="0" hangingPunct="1">
                        <a:defRPr sz="1800" b="1" kern="1200">
                          <a:solidFill>
                            <a:schemeClr val="bg1"/>
                          </a:solidFill>
                          <a:latin typeface="Calibri" panose="020F0502020204030204"/>
                        </a:defRPr>
                      </a:lvl4pPr>
                      <a:lvl5pPr marL="1828800" algn="l" defTabSz="914400" rtl="0" eaLnBrk="1" latinLnBrk="0" hangingPunct="1">
                        <a:defRPr sz="1800" b="1" kern="1200">
                          <a:solidFill>
                            <a:schemeClr val="bg1"/>
                          </a:solidFill>
                          <a:latin typeface="Calibri" panose="020F0502020204030204"/>
                        </a:defRPr>
                      </a:lvl5pPr>
                      <a:lvl6pPr marL="2286000" algn="l" defTabSz="914400" rtl="0" eaLnBrk="1" latinLnBrk="0" hangingPunct="1">
                        <a:defRPr sz="1800" b="1" kern="1200">
                          <a:solidFill>
                            <a:schemeClr val="bg1"/>
                          </a:solidFill>
                          <a:latin typeface="Calibri" panose="020F0502020204030204"/>
                        </a:defRPr>
                      </a:lvl6pPr>
                      <a:lvl7pPr marL="2743200" algn="l" defTabSz="914400" rtl="0" eaLnBrk="1" latinLnBrk="0" hangingPunct="1">
                        <a:defRPr sz="1800" b="1" kern="1200">
                          <a:solidFill>
                            <a:schemeClr val="bg1"/>
                          </a:solidFill>
                          <a:latin typeface="Calibri" panose="020F0502020204030204"/>
                        </a:defRPr>
                      </a:lvl7pPr>
                      <a:lvl8pPr marL="3200400" algn="l" defTabSz="914400" rtl="0" eaLnBrk="1" latinLnBrk="0" hangingPunct="1">
                        <a:defRPr sz="1800" b="1" kern="1200">
                          <a:solidFill>
                            <a:schemeClr val="bg1"/>
                          </a:solidFill>
                          <a:latin typeface="Calibri" panose="020F0502020204030204"/>
                        </a:defRPr>
                      </a:lvl8pPr>
                      <a:lvl9pPr marL="3657600" algn="l" defTabSz="914400" rtl="0" eaLnBrk="1" latinLnBrk="0" hangingPunct="1">
                        <a:defRPr sz="1800" b="1" kern="1200">
                          <a:solidFill>
                            <a:schemeClr val="bg1"/>
                          </a:solidFill>
                          <a:latin typeface="Calibri" panose="020F0502020204030204"/>
                        </a:defRPr>
                      </a:lvl9pPr>
                    </a:lstStyle>
                    <a:p>
                      <a:pPr algn="ctr"/>
                      <a:r>
                        <a:rPr lang="en-US" sz="1000" dirty="0"/>
                        <a:t>Cell Area</a:t>
                      </a:r>
                      <a:endParaRPr lang="en-US" sz="1000" dirty="0">
                        <a:solidFill>
                          <a:schemeClr val="bg1"/>
                        </a:solidFill>
                      </a:endParaRP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solidFill>
                      <a:srgbClr val="ED7D31"/>
                    </a:solidFill>
                  </a:tcPr>
                </a:tc>
                <a:extLst>
                  <a:ext uri="{0D108BD9-81ED-4DB2-BD59-A6C34878D82A}">
                    <a16:rowId xmlns:a16="http://schemas.microsoft.com/office/drawing/2014/main" val="3407701353"/>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Generic</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-1240</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-3335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7052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8,094,030</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27873917"/>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Map</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-728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-3096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13442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2,253,562</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47080884"/>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Optimization</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-412</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-558</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6179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2,146,761</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2361490714"/>
                  </a:ext>
                </a:extLst>
              </a:tr>
              <a:tr h="10723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4.</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 Incremental </a:t>
                      </a:r>
                      <a:r>
                        <a:rPr lang="en-US" sz="1000" dirty="0" err="1">
                          <a:latin typeface="Calibri" panose="020F0502020204030204" pitchFamily="34" charset="0"/>
                          <a:cs typeface="Calibri" panose="020F0502020204030204" pitchFamily="34" charset="0"/>
                        </a:rPr>
                        <a:t>Opt</a:t>
                      </a:r>
                      <a:endParaRPr lang="en-US" sz="1000" dirty="0">
                        <a:latin typeface="Calibri" panose="020F0502020204030204" pitchFamily="34" charset="0"/>
                        <a:cs typeface="Calibri" panose="020F0502020204030204" pitchFamily="34" charset="0"/>
                      </a:endParaRP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-329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-339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5186</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sz="1000" dirty="0">
                          <a:latin typeface="Calibri" panose="020F0502020204030204" pitchFamily="34" charset="0"/>
                          <a:cs typeface="Calibri" panose="020F0502020204030204" pitchFamily="34" charset="0"/>
                        </a:rPr>
                        <a:t>2,037,588</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792832579"/>
                  </a:ext>
                </a:extLst>
              </a:tr>
              <a:tr h="107235">
                <a:tc>
                  <a:txBody>
                    <a:bodyPr/>
                    <a:lstStyle/>
                    <a:p>
                      <a:pPr algn="ctr"/>
                      <a:r>
                        <a:rPr lang="en-US" sz="1000" dirty="0">
                          <a:latin typeface="Calibri" panose="020F0502020204030204" pitchFamily="34" charset="0"/>
                          <a:cs typeface="Calibri" panose="020F0502020204030204" pitchFamily="34" charset="0"/>
                        </a:rPr>
                        <a:t>5.</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Postroute</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-231</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-229</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4565</a:t>
                      </a:r>
                    </a:p>
                  </a:txBody>
                  <a:tcPr marL="0" marR="0" marT="0" marB="0" anchor="ctr">
                    <a:lnL w="12700" cap="flat" cmpd="sng" algn="ctr">
                      <a:solidFill>
                        <a:srgbClr val="ED7D31"/>
                      </a:solidFill>
                      <a:prstDash val="solid"/>
                      <a:round/>
                      <a:headEnd type="none" w="med" len="med"/>
                      <a:tailEnd type="none" w="med" len="med"/>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tc>
                  <a:txBody>
                    <a:bodyPr/>
                    <a:lstStyle/>
                    <a:p>
                      <a:pPr algn="ctr"/>
                      <a:r>
                        <a:rPr lang="en-US" sz="1000" dirty="0">
                          <a:latin typeface="Calibri" panose="020F0502020204030204" pitchFamily="34" charset="0"/>
                          <a:cs typeface="Calibri" panose="020F0502020204030204" pitchFamily="34" charset="0"/>
                        </a:rPr>
                        <a:t>2,519,647</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headEnd type="none" w="med" len="med"/>
                      <a:tailEnd type="none" w="med" len="med"/>
                    </a:lnT>
                    <a:lnB w="6350" cap="flat" cmpd="sng" algn="ctr">
                      <a:solidFill>
                        <a:srgbClr val="ED7D31"/>
                      </a:solidFill>
                      <a:prstDash val="solid"/>
                      <a:miter lim="800000"/>
                    </a:lnB>
                    <a:lnTlToBr w="12700" cmpd="sng">
                      <a:noFill/>
                      <a:prstDash val="solid"/>
                    </a:lnTlToBr>
                    <a:lnBlToTr w="12700" cmpd="sng">
                      <a:noFill/>
                      <a:prstDash val="solid"/>
                    </a:lnBlToTr>
                    <a:noFill/>
                  </a:tcPr>
                </a:tc>
                <a:extLst>
                  <a:ext uri="{0D108BD9-81ED-4DB2-BD59-A6C34878D82A}">
                    <a16:rowId xmlns:a16="http://schemas.microsoft.com/office/drawing/2014/main" val="3135335359"/>
                  </a:ext>
                </a:extLst>
              </a:tr>
              <a:tr h="107235">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Synthesis CPU time</a:t>
                      </a:r>
                    </a:p>
                  </a:txBody>
                  <a:tcPr marL="0" marR="0" marT="0" marB="0" anchor="ctr">
                    <a:lnL w="6350" cap="flat" cmpd="sng" algn="ctr">
                      <a:solidFill>
                        <a:srgbClr val="ED7D31"/>
                      </a:solidFill>
                      <a:prstDash val="solid"/>
                      <a:miter lim="800000"/>
                    </a:lnL>
                    <a:lnR w="12700" cap="flat" cmpd="sng" algn="ctr">
                      <a:solidFill>
                        <a:srgbClr val="ED7D31"/>
                      </a:solidFill>
                      <a:prstDash val="solid"/>
                      <a:round/>
                      <a:headEnd type="none" w="med" len="med"/>
                      <a:tailEnd type="none" w="med" len="med"/>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pPr marL="0" marR="0" lvl="0" indent="0" algn="ctr" defTabSz="1306220" rtl="0" eaLnBrk="1" fontAlgn="auto" latinLnBrk="0" hangingPunct="1">
                        <a:lnSpc>
                          <a:spcPct val="100000"/>
                        </a:lnSpc>
                        <a:spcBef>
                          <a:spcPts val="0"/>
                        </a:spcBef>
                        <a:spcAft>
                          <a:spcPts val="0"/>
                        </a:spcAft>
                        <a:buClrTx/>
                        <a:buSzTx/>
                        <a:buFontTx/>
                        <a:buNone/>
                        <a:tabLst/>
                        <a:defRPr/>
                      </a:pPr>
                      <a:endParaRPr lang="en-US" sz="1600" dirty="0"/>
                    </a:p>
                  </a:txBody>
                  <a:tcPr marL="0" marR="0" marT="0" marB="0" anchor="ctr">
                    <a:lnL w="12700" cap="flat" cmpd="sng" algn="ctr">
                      <a:solidFill>
                        <a:schemeClr val="accent2"/>
                      </a:solidFill>
                      <a:prstDash val="solid"/>
                      <a:round/>
                      <a:headEnd type="none" w="med" len="med"/>
                      <a:tailEnd type="none" w="med" len="med"/>
                    </a:lnL>
                    <a:solidFill>
                      <a:schemeClr val="tx2">
                        <a:lumMod val="20000"/>
                        <a:lumOff val="80000"/>
                        <a:alpha val="30000"/>
                      </a:schemeClr>
                    </a:solidFill>
                  </a:tcPr>
                </a:tc>
                <a:tc grid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US" sz="1000" dirty="0">
                          <a:latin typeface="Calibri" panose="020F0502020204030204" pitchFamily="34" charset="0"/>
                          <a:cs typeface="Calibri" panose="020F0502020204030204" pitchFamily="34" charset="0"/>
                        </a:rPr>
                        <a:t>103,346 (sec)</a:t>
                      </a:r>
                    </a:p>
                  </a:txBody>
                  <a:tcPr marL="0" marR="0" marT="0" marB="0" anchor="ctr">
                    <a:lnL w="12700" cap="flat" cmpd="sng" algn="ctr">
                      <a:solidFill>
                        <a:srgbClr val="ED7D31"/>
                      </a:solidFill>
                      <a:prstDash val="solid"/>
                      <a:round/>
                      <a:headEnd type="none" w="med" len="med"/>
                      <a:tailEnd type="none" w="med" len="med"/>
                    </a:lnL>
                    <a:lnR w="6350" cap="flat" cmpd="sng" algn="ctr">
                      <a:solidFill>
                        <a:srgbClr val="ED7D31"/>
                      </a:solidFill>
                      <a:prstDash val="solid"/>
                      <a:miter lim="800000"/>
                    </a:lnR>
                    <a:lnT w="6350" cap="flat" cmpd="sng" algn="ctr">
                      <a:solidFill>
                        <a:srgbClr val="ED7D31"/>
                      </a:solidFill>
                      <a:prstDash val="solid"/>
                      <a:miter lim="800000"/>
                    </a:lnT>
                    <a:lnB w="6350" cap="flat" cmpd="sng" algn="ctr">
                      <a:solidFill>
                        <a:srgbClr val="ED7D31"/>
                      </a:solidFill>
                      <a:prstDash val="solid"/>
                      <a:miter lim="800000"/>
                    </a:lnB>
                    <a:lnTlToBr w="12700" cmpd="sng">
                      <a:noFill/>
                      <a:prstDash val="solid"/>
                    </a:lnTlToBr>
                    <a:lnBlToTr w="12700" cmpd="sng">
                      <a:noFill/>
                      <a:prstDash val="solid"/>
                    </a:lnBlToTr>
                    <a:noFill/>
                  </a:tcPr>
                </a:tc>
                <a:tc hMerge="1">
                  <a:txBody>
                    <a:bodyPr/>
                    <a:lstStyle/>
                    <a:p>
                      <a:endParaRPr lang="en-US" sz="1800" dirty="0"/>
                    </a:p>
                  </a:txBody>
                  <a:tcPr>
                    <a:solidFill>
                      <a:schemeClr val="tx2">
                        <a:lumMod val="20000"/>
                        <a:lumOff val="80000"/>
                      </a:schemeClr>
                    </a:solidFill>
                  </a:tcPr>
                </a:tc>
                <a:tc hMerge="1">
                  <a:txBody>
                    <a:bodyPr/>
                    <a:lstStyle/>
                    <a:p>
                      <a:endParaRPr lang="en-US" sz="1800" dirty="0"/>
                    </a:p>
                  </a:txBody>
                  <a:tcPr>
                    <a:solidFill>
                      <a:schemeClr val="tx2">
                        <a:lumMod val="20000"/>
                        <a:lumOff val="80000"/>
                      </a:schemeClr>
                    </a:solidFill>
                  </a:tcPr>
                </a:tc>
                <a:tc hMerge="1">
                  <a:txBody>
                    <a:bodyPr/>
                    <a:lstStyle/>
                    <a:p>
                      <a:pPr algn="ctr"/>
                      <a:endParaRPr lang="en-US" sz="1600" dirty="0"/>
                    </a:p>
                  </a:txBody>
                  <a:tcPr marL="0" marR="0" marT="0" marB="0" anchor="ctr">
                    <a:solidFill>
                      <a:schemeClr val="tx2">
                        <a:lumMod val="20000"/>
                        <a:lumOff val="80000"/>
                        <a:alpha val="30000"/>
                      </a:schemeClr>
                    </a:solidFill>
                  </a:tcPr>
                </a:tc>
                <a:extLst>
                  <a:ext uri="{0D108BD9-81ED-4DB2-BD59-A6C34878D82A}">
                    <a16:rowId xmlns:a16="http://schemas.microsoft.com/office/drawing/2014/main" val="3697474627"/>
                  </a:ext>
                </a:extLst>
              </a:tr>
            </a:tbl>
          </a:graphicData>
        </a:graphic>
      </p:graphicFrame>
      <p:sp>
        <p:nvSpPr>
          <p:cNvPr id="56" name="Rectangle 55">
            <a:extLst>
              <a:ext uri="{FF2B5EF4-FFF2-40B4-BE49-F238E27FC236}">
                <a16:creationId xmlns:a16="http://schemas.microsoft.com/office/drawing/2014/main" id="{347C9351-AD7F-8341-B0D9-BB8ED278E83B}"/>
              </a:ext>
            </a:extLst>
          </p:cNvPr>
          <p:cNvSpPr/>
          <p:nvPr/>
        </p:nvSpPr>
        <p:spPr>
          <a:xfrm>
            <a:off x="4701660" y="826501"/>
            <a:ext cx="338687" cy="1054301"/>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rmAutofit lnSpcReduction="10000"/>
          </a:bodyPr>
          <a:lstStyle/>
          <a:p>
            <a:pPr algn="ctr" fontAlgn="auto">
              <a:spcBef>
                <a:spcPts val="0"/>
              </a:spcBef>
              <a:spcAft>
                <a:spcPts val="0"/>
              </a:spcAft>
            </a:pPr>
            <a:r>
              <a:rPr lang="en-US" sz="1050" kern="0" dirty="0">
                <a:solidFill>
                  <a:prstClr val="white"/>
                </a:solidFill>
                <a:latin typeface="Calibri" panose="020F0502020204030204"/>
              </a:rPr>
              <a:t>Reference</a:t>
            </a:r>
            <a:endParaRPr lang="en-US" sz="1000" kern="0" dirty="0">
              <a:solidFill>
                <a:prstClr val="white"/>
              </a:solidFill>
              <a:latin typeface="Calibri" panose="020F0502020204030204"/>
            </a:endParaRPr>
          </a:p>
        </p:txBody>
      </p:sp>
      <p:sp>
        <p:nvSpPr>
          <p:cNvPr id="63" name="Rectangle 62">
            <a:extLst>
              <a:ext uri="{FF2B5EF4-FFF2-40B4-BE49-F238E27FC236}">
                <a16:creationId xmlns:a16="http://schemas.microsoft.com/office/drawing/2014/main" id="{ED3F699F-D41A-A243-B8C9-409BD06F531F}"/>
              </a:ext>
            </a:extLst>
          </p:cNvPr>
          <p:cNvSpPr/>
          <p:nvPr/>
        </p:nvSpPr>
        <p:spPr>
          <a:xfrm>
            <a:off x="89208" y="4281280"/>
            <a:ext cx="8861953" cy="439490"/>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w="6350" cap="flat" cmpd="sng" algn="ctr">
            <a:solidFill>
              <a:srgbClr val="4472C4"/>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rPr>
              <a:t>Testing on multiple designs show consistent </a:t>
            </a:r>
            <a:r>
              <a:rPr lang="en-US" sz="900" kern="0" dirty="0">
                <a:solidFill>
                  <a:prstClr val="white"/>
                </a:solidFill>
                <a:latin typeface="Calibri" panose="020F0502020204030204"/>
                <a:cs typeface="+mn-cs"/>
              </a:rPr>
              <a:t>performance improvement using proposed methodology. Significant cycle time improvement as the solution works out of the box  with no additional input requirement. Results can further be improved by reviewing results generated by Machine Learning model with expert user and fine-tuning the generated commands.</a:t>
            </a:r>
            <a:endPar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66" name="Rectangle 65">
            <a:extLst>
              <a:ext uri="{FF2B5EF4-FFF2-40B4-BE49-F238E27FC236}">
                <a16:creationId xmlns:a16="http://schemas.microsoft.com/office/drawing/2014/main" id="{203329B5-8DD9-BF4B-A8E5-5A95BCDA8260}"/>
              </a:ext>
            </a:extLst>
          </p:cNvPr>
          <p:cNvSpPr/>
          <p:nvPr/>
        </p:nvSpPr>
        <p:spPr>
          <a:xfrm>
            <a:off x="4701660" y="3003804"/>
            <a:ext cx="4249499" cy="260692"/>
          </a:xfrm>
          <a:prstGeom prst="rect">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w="6350" cap="flat" cmpd="sng" algn="ctr">
            <a:solidFill>
              <a:srgbClr val="70AD47"/>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900" kern="0" dirty="0">
                <a:solidFill>
                  <a:schemeClr val="bg1"/>
                </a:solidFill>
                <a:latin typeface="Calibri" panose="020F0502020204030204"/>
                <a:cs typeface="+mn-cs"/>
              </a:rPr>
              <a:t>14%</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WNS and </a:t>
            </a:r>
            <a:r>
              <a:rPr lang="en-US" sz="900" kern="0" dirty="0">
                <a:solidFill>
                  <a:schemeClr val="bg1"/>
                </a:solidFill>
                <a:latin typeface="Calibri" panose="020F0502020204030204"/>
                <a:cs typeface="+mn-cs"/>
              </a:rPr>
              <a:t>40%</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TNS improvement </a:t>
            </a:r>
            <a:r>
              <a:rPr lang="en-US" sz="900" kern="0" dirty="0">
                <a:solidFill>
                  <a:schemeClr val="bg1"/>
                </a:solidFill>
                <a:latin typeface="Calibri" panose="020F0502020204030204"/>
                <a:cs typeface="+mn-cs"/>
              </a:rPr>
              <a:t>with just </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1 incremental Optimization</a:t>
            </a:r>
          </a:p>
          <a:p>
            <a:pPr marL="0" marR="0" lvl="0" indent="0" algn="ctr" defTabSz="457200" eaLnBrk="1" fontAlgn="auto" latinLnBrk="0" hangingPunct="1">
              <a:lnSpc>
                <a:spcPct val="100000"/>
              </a:lnSpc>
              <a:spcBef>
                <a:spcPts val="0"/>
              </a:spcBef>
              <a:spcAft>
                <a:spcPts val="0"/>
              </a:spcAft>
              <a:buClrTx/>
              <a:buSzTx/>
              <a:buFontTx/>
              <a:buNone/>
              <a:tabLst/>
              <a:defRPr/>
            </a:pPr>
            <a:r>
              <a:rPr lang="en-US" sz="900" kern="0" dirty="0">
                <a:solidFill>
                  <a:schemeClr val="bg1"/>
                </a:solidFill>
                <a:latin typeface="Calibri" panose="020F0502020204030204"/>
                <a:cs typeface="+mn-cs"/>
              </a:rPr>
              <a:t>5</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a:t>
            </a:r>
            <a:r>
              <a:rPr lang="en-US" sz="900" kern="0" dirty="0">
                <a:solidFill>
                  <a:schemeClr val="bg1"/>
                </a:solidFill>
                <a:latin typeface="Calibri" panose="020F0502020204030204"/>
                <a:cs typeface="+mn-cs"/>
              </a:rPr>
              <a:t>W</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NS and </a:t>
            </a:r>
            <a:r>
              <a:rPr lang="en-US" sz="900" kern="0" dirty="0">
                <a:solidFill>
                  <a:schemeClr val="bg1"/>
                </a:solidFill>
                <a:latin typeface="Calibri" panose="020F0502020204030204"/>
                <a:cs typeface="+mn-cs"/>
              </a:rPr>
              <a:t>29</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TNS improvement after </a:t>
            </a:r>
            <a:r>
              <a:rPr lang="en-US" sz="900" kern="0" dirty="0">
                <a:solidFill>
                  <a:schemeClr val="bg1"/>
                </a:solidFill>
                <a:latin typeface="Calibri" panose="020F0502020204030204"/>
                <a:cs typeface="+mn-cs"/>
              </a:rPr>
              <a:t>postroute</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Optimization</a:t>
            </a:r>
          </a:p>
        </p:txBody>
      </p:sp>
      <p:sp>
        <p:nvSpPr>
          <p:cNvPr id="65" name="Rectangle 64">
            <a:extLst>
              <a:ext uri="{FF2B5EF4-FFF2-40B4-BE49-F238E27FC236}">
                <a16:creationId xmlns:a16="http://schemas.microsoft.com/office/drawing/2014/main" id="{CDD69751-970C-0447-81B9-6C4B52B2D549}"/>
              </a:ext>
            </a:extLst>
          </p:cNvPr>
          <p:cNvSpPr/>
          <p:nvPr/>
        </p:nvSpPr>
        <p:spPr>
          <a:xfrm>
            <a:off x="89208" y="3013598"/>
            <a:ext cx="4215157" cy="246744"/>
          </a:xfrm>
          <a:prstGeom prst="rect">
            <a:avLst/>
          </a:prstGeom>
          <a:gradFill rotWithShape="1">
            <a:gsLst>
              <a:gs pos="0">
                <a:srgbClr val="70AD47">
                  <a:satMod val="103000"/>
                  <a:lumMod val="102000"/>
                  <a:tint val="94000"/>
                </a:srgbClr>
              </a:gs>
              <a:gs pos="50000">
                <a:srgbClr val="70AD47">
                  <a:satMod val="110000"/>
                  <a:lumMod val="100000"/>
                  <a:shade val="100000"/>
                </a:srgbClr>
              </a:gs>
              <a:gs pos="100000">
                <a:srgbClr val="70AD47">
                  <a:lumMod val="99000"/>
                  <a:satMod val="120000"/>
                  <a:shade val="78000"/>
                </a:srgbClr>
              </a:gs>
            </a:gsLst>
            <a:lin ang="5400000" scaled="0"/>
          </a:gradFill>
          <a:ln w="6350" cap="flat" cmpd="sng" algn="ctr">
            <a:solidFill>
              <a:srgbClr val="70AD47"/>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85% TNS and 67% FEP improvement in incremental Optimization</a:t>
            </a:r>
          </a:p>
          <a:p>
            <a:pPr marL="0" marR="0" lvl="0" indent="0" algn="ctr" defTabSz="457200" eaLnBrk="1" fontAlgn="auto" latinLnBrk="0" hangingPunct="1">
              <a:lnSpc>
                <a:spcPct val="100000"/>
              </a:lnSpc>
              <a:spcBef>
                <a:spcPts val="0"/>
              </a:spcBef>
              <a:spcAft>
                <a:spcPts val="0"/>
              </a:spcAft>
              <a:buClrTx/>
              <a:buSzTx/>
              <a:buFontTx/>
              <a:buNone/>
              <a:tabLst/>
              <a:defRPr/>
            </a:pPr>
            <a:r>
              <a:rPr lang="en-US" sz="900" kern="0" dirty="0">
                <a:solidFill>
                  <a:schemeClr val="bg1"/>
                </a:solidFill>
                <a:latin typeface="Calibri" panose="020F0502020204030204"/>
                <a:cs typeface="+mn-cs"/>
              </a:rPr>
              <a:t>10</a:t>
            </a:r>
            <a:r>
              <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rPr>
              <a:t>%  WNS and 6% TNS improvement after </a:t>
            </a:r>
            <a:r>
              <a:rPr lang="en-US" sz="900" kern="0" dirty="0">
                <a:solidFill>
                  <a:schemeClr val="bg1"/>
                </a:solidFill>
                <a:latin typeface="Calibri" panose="020F0502020204030204"/>
                <a:cs typeface="+mn-cs"/>
              </a:rPr>
              <a:t>placement Optimization</a:t>
            </a:r>
            <a:endParaRPr kumimoji="0" lang="en-US" sz="900" b="0" i="0" u="none" strike="noStrike" kern="0" cap="none" spc="0" normalizeH="0" baseline="0" noProof="0" dirty="0">
              <a:ln>
                <a:noFill/>
              </a:ln>
              <a:solidFill>
                <a:schemeClr val="bg1"/>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49ED0E91-3197-7A4A-89EC-42CD7C051CA0}"/>
              </a:ext>
            </a:extLst>
          </p:cNvPr>
          <p:cNvPicPr>
            <a:picLocks noChangeAspect="1"/>
          </p:cNvPicPr>
          <p:nvPr/>
        </p:nvPicPr>
        <p:blipFill>
          <a:blip r:embed="rId3"/>
          <a:stretch>
            <a:fillRect/>
          </a:stretch>
        </p:blipFill>
        <p:spPr>
          <a:xfrm>
            <a:off x="26644" y="3251876"/>
            <a:ext cx="2483904" cy="1057685"/>
          </a:xfrm>
          <a:prstGeom prst="rect">
            <a:avLst/>
          </a:prstGeom>
        </p:spPr>
      </p:pic>
      <p:pic>
        <p:nvPicPr>
          <p:cNvPr id="10" name="Picture 9">
            <a:extLst>
              <a:ext uri="{FF2B5EF4-FFF2-40B4-BE49-F238E27FC236}">
                <a16:creationId xmlns:a16="http://schemas.microsoft.com/office/drawing/2014/main" id="{4D90DF3B-E843-8946-B838-301A8B49882C}"/>
              </a:ext>
            </a:extLst>
          </p:cNvPr>
          <p:cNvPicPr>
            <a:picLocks noChangeAspect="1"/>
          </p:cNvPicPr>
          <p:nvPr/>
        </p:nvPicPr>
        <p:blipFill>
          <a:blip r:embed="rId4"/>
          <a:stretch>
            <a:fillRect/>
          </a:stretch>
        </p:blipFill>
        <p:spPr>
          <a:xfrm>
            <a:off x="2425937" y="3243090"/>
            <a:ext cx="2003530" cy="1053842"/>
          </a:xfrm>
          <a:prstGeom prst="rect">
            <a:avLst/>
          </a:prstGeom>
        </p:spPr>
      </p:pic>
      <p:pic>
        <p:nvPicPr>
          <p:cNvPr id="11" name="Picture 10">
            <a:extLst>
              <a:ext uri="{FF2B5EF4-FFF2-40B4-BE49-F238E27FC236}">
                <a16:creationId xmlns:a16="http://schemas.microsoft.com/office/drawing/2014/main" id="{7BFB458C-8E4B-2A41-AD80-E46F44D99E0B}"/>
              </a:ext>
            </a:extLst>
          </p:cNvPr>
          <p:cNvPicPr>
            <a:picLocks noChangeAspect="1"/>
          </p:cNvPicPr>
          <p:nvPr/>
        </p:nvPicPr>
        <p:blipFill>
          <a:blip r:embed="rId5"/>
          <a:stretch>
            <a:fillRect/>
          </a:stretch>
        </p:blipFill>
        <p:spPr>
          <a:xfrm>
            <a:off x="4627449" y="3255173"/>
            <a:ext cx="2338959" cy="1062428"/>
          </a:xfrm>
          <a:prstGeom prst="rect">
            <a:avLst/>
          </a:prstGeom>
        </p:spPr>
      </p:pic>
      <p:pic>
        <p:nvPicPr>
          <p:cNvPr id="12" name="Picture 11">
            <a:extLst>
              <a:ext uri="{FF2B5EF4-FFF2-40B4-BE49-F238E27FC236}">
                <a16:creationId xmlns:a16="http://schemas.microsoft.com/office/drawing/2014/main" id="{1C63A98A-1B4E-EE4F-9C00-7B417EAE0B52}"/>
              </a:ext>
            </a:extLst>
          </p:cNvPr>
          <p:cNvPicPr>
            <a:picLocks noChangeAspect="1"/>
          </p:cNvPicPr>
          <p:nvPr/>
        </p:nvPicPr>
        <p:blipFill>
          <a:blip r:embed="rId6"/>
          <a:stretch>
            <a:fillRect/>
          </a:stretch>
        </p:blipFill>
        <p:spPr>
          <a:xfrm>
            <a:off x="6894295" y="3262308"/>
            <a:ext cx="2168375" cy="1094910"/>
          </a:xfrm>
          <a:prstGeom prst="rect">
            <a:avLst/>
          </a:prstGeom>
        </p:spPr>
      </p:pic>
      <p:sp>
        <p:nvSpPr>
          <p:cNvPr id="13" name="TextBox 12">
            <a:extLst>
              <a:ext uri="{FF2B5EF4-FFF2-40B4-BE49-F238E27FC236}">
                <a16:creationId xmlns:a16="http://schemas.microsoft.com/office/drawing/2014/main" id="{5EAF9A71-A81E-6442-9CA6-F27DE7D0BB82}"/>
              </a:ext>
            </a:extLst>
          </p:cNvPr>
          <p:cNvSpPr txBox="1"/>
          <p:nvPr/>
        </p:nvSpPr>
        <p:spPr>
          <a:xfrm>
            <a:off x="3385591" y="621550"/>
            <a:ext cx="96212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*Memory path</a:t>
            </a:r>
          </a:p>
        </p:txBody>
      </p:sp>
    </p:spTree>
    <p:extLst>
      <p:ext uri="{BB962C8B-B14F-4D97-AF65-F5344CB8AC3E}">
        <p14:creationId xmlns:p14="http://schemas.microsoft.com/office/powerpoint/2010/main" val="3666270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DD9A2-AEA3-0647-A57E-C53422FB13B9}"/>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C71DC4A9-A9D0-7249-B432-91C651B2E7A1}"/>
              </a:ext>
            </a:extLst>
          </p:cNvPr>
          <p:cNvSpPr>
            <a:spLocks noGrp="1"/>
          </p:cNvSpPr>
          <p:nvPr>
            <p:ph idx="1"/>
          </p:nvPr>
        </p:nvSpPr>
        <p:spPr>
          <a:xfrm>
            <a:off x="333376" y="786351"/>
            <a:ext cx="8467725" cy="3983612"/>
          </a:xfrm>
        </p:spPr>
        <p:txBody>
          <a:bodyPr>
            <a:normAutofit fontScale="70000" lnSpcReduction="20000"/>
          </a:bodyPr>
          <a:lstStyle/>
          <a:p>
            <a:pPr>
              <a:buFont typeface="Wingdings" pitchFamily="2" charset="2"/>
              <a:buChar char="Ø"/>
            </a:pPr>
            <a:r>
              <a:rPr lang="en-US" dirty="0"/>
              <a:t>Paper presents a method for improving design performance using Machine Learning techniques in Synthesis</a:t>
            </a:r>
          </a:p>
          <a:p>
            <a:pPr lvl="1"/>
            <a:r>
              <a:rPr lang="en-US" dirty="0"/>
              <a:t>Trains Machine Learning model using information from reference designs (previously timing closed designs and/or input designs covering different scenarios for model training)</a:t>
            </a:r>
          </a:p>
          <a:p>
            <a:pPr lvl="1"/>
            <a:r>
              <a:rPr lang="en-US" dirty="0"/>
              <a:t>Analyzes early results in synthesis flow (Mapped DB) to profile the violating paths and applies trained Machine Learning model to guide optimization to focus on right set of paths for optimization</a:t>
            </a:r>
          </a:p>
          <a:p>
            <a:pPr lvl="1"/>
            <a:r>
              <a:rPr lang="en-US" dirty="0"/>
              <a:t>Results in improved WNS and TNS</a:t>
            </a:r>
          </a:p>
          <a:p>
            <a:endParaRPr lang="en-US" sz="1300" dirty="0"/>
          </a:p>
          <a:p>
            <a:pPr>
              <a:buFont typeface="Wingdings" pitchFamily="2" charset="2"/>
              <a:buChar char="Ø"/>
            </a:pPr>
            <a:r>
              <a:rPr lang="en-US" dirty="0"/>
              <a:t>Methodology can be integrated in any vendor tool</a:t>
            </a:r>
          </a:p>
          <a:p>
            <a:endParaRPr lang="en-US" sz="1300" dirty="0"/>
          </a:p>
          <a:p>
            <a:pPr>
              <a:buFont typeface="Wingdings" pitchFamily="2" charset="2"/>
              <a:buChar char="Ø"/>
            </a:pPr>
            <a:r>
              <a:rPr lang="en-US" dirty="0"/>
              <a:t>No improvement with proposed methodology would typically indicate a change required in input constraints and/or RTL update</a:t>
            </a:r>
          </a:p>
          <a:p>
            <a:endParaRPr lang="en-US" sz="1300" dirty="0"/>
          </a:p>
          <a:p>
            <a:pPr>
              <a:buFont typeface="Wingdings" pitchFamily="2" charset="2"/>
              <a:buChar char="Ø"/>
            </a:pPr>
            <a:r>
              <a:rPr lang="en-US" dirty="0"/>
              <a:t>Future work: </a:t>
            </a:r>
          </a:p>
          <a:p>
            <a:pPr lvl="1"/>
            <a:r>
              <a:rPr lang="en-US" dirty="0"/>
              <a:t>Model performance can be improved by incorporating more features</a:t>
            </a:r>
          </a:p>
          <a:p>
            <a:pPr lvl="1"/>
            <a:r>
              <a:rPr lang="en-US" dirty="0"/>
              <a:t>Machine learning can be employed for better design space exploration in terms of the number of cost groups that need to be formed and path distribution in each cost to achieve best design time to performance tradeoff</a:t>
            </a:r>
          </a:p>
          <a:p>
            <a:pPr lvl="1"/>
            <a:r>
              <a:rPr lang="en-US" dirty="0"/>
              <a:t>Exploring training using P&amp;R data to improve correlation between Synthesis and P&amp;R</a:t>
            </a:r>
          </a:p>
        </p:txBody>
      </p:sp>
    </p:spTree>
    <p:extLst>
      <p:ext uri="{BB962C8B-B14F-4D97-AF65-F5344CB8AC3E}">
        <p14:creationId xmlns:p14="http://schemas.microsoft.com/office/powerpoint/2010/main" val="144270771"/>
      </p:ext>
    </p:extLst>
  </p:cSld>
  <p:clrMapOvr>
    <a:masterClrMapping/>
  </p:clrMapOvr>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EAEAE"/>
      </a:accent2>
      <a:accent3>
        <a:srgbClr val="117788"/>
      </a:accent3>
      <a:accent4>
        <a:srgbClr val="404040"/>
      </a:accent4>
      <a:accent5>
        <a:srgbClr val="7F7F7F"/>
      </a:accent5>
      <a:accent6>
        <a:srgbClr val="32B4CE"/>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219605</TotalTime>
  <Words>1407</Words>
  <Application>Microsoft Macintosh PowerPoint</Application>
  <PresentationFormat>On-screen Show (16:9)</PresentationFormat>
  <Paragraphs>266</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FinalPowerpoint</vt:lpstr>
      <vt:lpstr>Improving design performance using Machine Learning in Synthesis</vt:lpstr>
      <vt:lpstr>Introduction</vt:lpstr>
      <vt:lpstr>Problem Statement and Motivation</vt:lpstr>
      <vt:lpstr>Proposed Solution – Block Diagram</vt:lpstr>
      <vt:lpstr>Proposed Solution – Details</vt:lpstr>
      <vt:lpstr>Results</vt:lpstr>
      <vt:lpstr>Summary</vt:lpstr>
    </vt:vector>
  </TitlesOfParts>
  <Manager/>
  <Company>Texas Instruments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DAC 2019</dc:title>
  <dc:subject>Improving design performance using Machine Learning in Synthesis</dc:subject>
  <dc:creator>Varshney, Gaurav</dc:creator>
  <cp:keywords>Paper</cp:keywords>
  <dc:description/>
  <cp:lastModifiedBy>Varshney, Gaurav</cp:lastModifiedBy>
  <cp:revision>1527</cp:revision>
  <dcterms:created xsi:type="dcterms:W3CDTF">2007-12-19T20:51:45Z</dcterms:created>
  <dcterms:modified xsi:type="dcterms:W3CDTF">2019-05-23T18:42:20Z</dcterms:modified>
  <cp:category>DAC</cp:category>
  <cp:contentStatus>WIP</cp:contentStatus>
</cp:coreProperties>
</file>